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2" r:id="rId2"/>
    <p:sldId id="281" r:id="rId3"/>
    <p:sldId id="282" r:id="rId4"/>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3" autoAdjust="0"/>
    <p:restoredTop sz="94630"/>
  </p:normalViewPr>
  <p:slideViewPr>
    <p:cSldViewPr snapToGrid="0" snapToObjects="1">
      <p:cViewPr varScale="1">
        <p:scale>
          <a:sx n="55" d="100"/>
          <a:sy n="55" d="100"/>
        </p:scale>
        <p:origin x="22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34931C-82EF-6B48-8BBB-786CD813DBF9}" type="datetimeFigureOut">
              <a:rPr lang="en-US" smtClean="0"/>
              <a:t>9/17/2021</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0CA6B6-017A-C542-AB62-7886365BD1E0}" type="slidenum">
              <a:rPr lang="en-US" smtClean="0"/>
              <a:t>‹#›</a:t>
            </a:fld>
            <a:endParaRPr lang="en-US"/>
          </a:p>
        </p:txBody>
      </p:sp>
    </p:spTree>
    <p:extLst>
      <p:ext uri="{BB962C8B-B14F-4D97-AF65-F5344CB8AC3E}">
        <p14:creationId xmlns:p14="http://schemas.microsoft.com/office/powerpoint/2010/main" val="27199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408D2-EE21-9346-9002-B0E3FE3E533B}" type="slidenum">
              <a:rPr lang="en-US" smtClean="0"/>
              <a:t>2</a:t>
            </a:fld>
            <a:endParaRPr lang="en-US"/>
          </a:p>
        </p:txBody>
      </p:sp>
    </p:spTree>
    <p:extLst>
      <p:ext uri="{BB962C8B-B14F-4D97-AF65-F5344CB8AC3E}">
        <p14:creationId xmlns:p14="http://schemas.microsoft.com/office/powerpoint/2010/main" val="82767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084F8-6397-6545-9C2D-058430095D9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084F8-6397-6545-9C2D-058430095D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B084F8-6397-6545-9C2D-058430095D9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B084F8-6397-6545-9C2D-058430095D9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84F8-6397-6545-9C2D-058430095D9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84F8-6397-6545-9C2D-058430095D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84F8-6397-6545-9C2D-058430095D9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5B084F8-6397-6545-9C2D-058430095D91}" type="datetimeFigureOut">
              <a:rPr lang="en-US" smtClean="0"/>
              <a:t>9/17/2021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EAAAB6-0556-2449-9507-D199BDFB65B9}" type="slidenum">
              <a:rPr lang="en-US" smtClean="0"/>
              <a:t>‹#›</a:t>
            </a:fld>
            <a:endParaRPr lang="en-US"/>
          </a:p>
        </p:txBody>
      </p:sp>
    </p:spTree>
    <p:extLst>
      <p:ext uri="{BB962C8B-B14F-4D97-AF65-F5344CB8AC3E}">
        <p14:creationId xmlns:p14="http://schemas.microsoft.com/office/powerpoint/2010/main" val="160319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400" y="-1"/>
            <a:ext cx="6858000" cy="9144000"/>
          </a:xfrm>
          <a:prstGeom prst="rect">
            <a:avLst/>
          </a:prstGeom>
          <a:solidFill>
            <a:schemeClr val="tx1">
              <a:lumMod val="95000"/>
              <a:lumOff val="5000"/>
            </a:schemeClr>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tx1"/>
              </a:solidFill>
              <a:latin typeface="KG Luck of the Irish"/>
              <a:cs typeface="KG Luck of the Irish"/>
            </a:endParaRPr>
          </a:p>
        </p:txBody>
      </p:sp>
      <p:sp>
        <p:nvSpPr>
          <p:cNvPr id="18" name="Rectangle 17"/>
          <p:cNvSpPr/>
          <p:nvPr/>
        </p:nvSpPr>
        <p:spPr>
          <a:xfrm>
            <a:off x="78602" y="153635"/>
            <a:ext cx="6626800" cy="8854237"/>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000" dirty="0">
              <a:solidFill>
                <a:schemeClr val="tx1"/>
              </a:solidFill>
              <a:latin typeface="KG A Little Swag"/>
              <a:cs typeface="KG A Little Swag"/>
            </a:endParaRPr>
          </a:p>
        </p:txBody>
      </p:sp>
      <p:sp>
        <p:nvSpPr>
          <p:cNvPr id="20" name="TextBox 19"/>
          <p:cNvSpPr txBox="1"/>
          <p:nvPr/>
        </p:nvSpPr>
        <p:spPr>
          <a:xfrm>
            <a:off x="1385858" y="828526"/>
            <a:ext cx="3889420" cy="477054"/>
          </a:xfrm>
          <a:prstGeom prst="rect">
            <a:avLst/>
          </a:prstGeom>
          <a:noFill/>
        </p:spPr>
        <p:txBody>
          <a:bodyPr wrap="square" rtlCol="0">
            <a:spAutoFit/>
          </a:bodyPr>
          <a:lstStyle/>
          <a:p>
            <a:pPr algn="ctr"/>
            <a:r>
              <a:rPr lang="en-US" sz="2500" b="1" dirty="0" smtClean="0">
                <a:latin typeface="Better Together Demo" charset="0"/>
                <a:ea typeface="Better Together Demo" charset="0"/>
                <a:cs typeface="Better Together Demo" charset="0"/>
              </a:rPr>
              <a:t>Mrs. Whitsel</a:t>
            </a:r>
            <a:endParaRPr lang="en-US" sz="2500" b="1" dirty="0">
              <a:latin typeface="Better Together Demo" charset="0"/>
              <a:ea typeface="Better Together Demo" charset="0"/>
              <a:cs typeface="Better Together Demo" charset="0"/>
            </a:endParaRPr>
          </a:p>
        </p:txBody>
      </p:sp>
      <p:sp>
        <p:nvSpPr>
          <p:cNvPr id="21" name="TextBox 20"/>
          <p:cNvSpPr txBox="1"/>
          <p:nvPr/>
        </p:nvSpPr>
        <p:spPr>
          <a:xfrm>
            <a:off x="4771940" y="798212"/>
            <a:ext cx="1577113" cy="477054"/>
          </a:xfrm>
          <a:prstGeom prst="rect">
            <a:avLst/>
          </a:prstGeom>
          <a:noFill/>
        </p:spPr>
        <p:txBody>
          <a:bodyPr wrap="square" rtlCol="0">
            <a:spAutoFit/>
          </a:bodyPr>
          <a:lstStyle/>
          <a:p>
            <a:pPr algn="ctr"/>
            <a:r>
              <a:rPr lang="en-US" sz="2500" dirty="0" smtClean="0">
                <a:latin typeface="Better Together Demo" charset="0"/>
                <a:ea typeface="Better Together Demo" charset="0"/>
                <a:cs typeface="Better Together Demo" charset="0"/>
              </a:rPr>
              <a:t>-----  </a:t>
            </a:r>
            <a:r>
              <a:rPr lang="en-US" sz="2000" dirty="0" smtClean="0">
                <a:latin typeface="KG Blank Space Solid" charset="0"/>
                <a:ea typeface="KG Blank Space Solid" charset="0"/>
                <a:cs typeface="KG Blank Space Solid" charset="0"/>
              </a:rPr>
              <a:t>2022</a:t>
            </a:r>
            <a:endParaRPr lang="en-US" sz="2000" dirty="0">
              <a:latin typeface="KG Blank Space Solid" charset="0"/>
              <a:ea typeface="KG Blank Space Solid" charset="0"/>
              <a:cs typeface="KG Blank Space Solid" charset="0"/>
            </a:endParaRPr>
          </a:p>
        </p:txBody>
      </p:sp>
      <p:sp>
        <p:nvSpPr>
          <p:cNvPr id="22" name="Rectangle 21"/>
          <p:cNvSpPr/>
          <p:nvPr/>
        </p:nvSpPr>
        <p:spPr>
          <a:xfrm>
            <a:off x="396563" y="798212"/>
            <a:ext cx="1714793" cy="477054"/>
          </a:xfrm>
          <a:prstGeom prst="rect">
            <a:avLst/>
          </a:prstGeom>
        </p:spPr>
        <p:txBody>
          <a:bodyPr wrap="square">
            <a:spAutoFit/>
          </a:bodyPr>
          <a:lstStyle/>
          <a:p>
            <a:r>
              <a:rPr lang="en-US" sz="2000" dirty="0" smtClean="0">
                <a:latin typeface="KG Blank Space Solid" charset="0"/>
                <a:ea typeface="KG Blank Space Solid" charset="0"/>
                <a:cs typeface="KG Blank Space Solid" charset="0"/>
              </a:rPr>
              <a:t>2021 </a:t>
            </a:r>
            <a:r>
              <a:rPr lang="en-US" sz="2500" dirty="0" smtClean="0">
                <a:latin typeface="Better Together Demo" charset="0"/>
                <a:ea typeface="Better Together Demo" charset="0"/>
                <a:cs typeface="Better Together Demo" charset="0"/>
              </a:rPr>
              <a:t> -----</a:t>
            </a:r>
            <a:endParaRPr lang="en-US" sz="2500" dirty="0">
              <a:latin typeface="Better Together Demo" charset="0"/>
              <a:ea typeface="Better Together Demo" charset="0"/>
              <a:cs typeface="Better Together Demo" charset="0"/>
            </a:endParaRPr>
          </a:p>
        </p:txBody>
      </p:sp>
      <p:sp>
        <p:nvSpPr>
          <p:cNvPr id="23" name="TextBox 22"/>
          <p:cNvSpPr txBox="1"/>
          <p:nvPr/>
        </p:nvSpPr>
        <p:spPr>
          <a:xfrm>
            <a:off x="323091" y="1178709"/>
            <a:ext cx="2627293" cy="1123384"/>
          </a:xfrm>
          <a:prstGeom prst="rect">
            <a:avLst/>
          </a:prstGeom>
          <a:noFill/>
        </p:spPr>
        <p:txBody>
          <a:bodyPr wrap="square" rtlCol="0">
            <a:spAutoFit/>
          </a:bodyPr>
          <a:lstStyle/>
          <a:p>
            <a:pPr algn="r"/>
            <a:r>
              <a:rPr lang="en-US" sz="1600" dirty="0" smtClean="0">
                <a:latin typeface="KG Blank Space Solid" charset="0"/>
                <a:ea typeface="KG Blank Space Solid" charset="0"/>
                <a:cs typeface="KG Blank Space Solid" charset="0"/>
              </a:rPr>
              <a:t>COMMUNICATION</a:t>
            </a:r>
            <a:r>
              <a:rPr lang="en-US" sz="3000" b="1" spc="200" dirty="0" smtClean="0">
                <a:latin typeface="PBCoffeeBeforeTalkie"/>
                <a:cs typeface="PBCoffeeBeforeTalkie"/>
              </a:rPr>
              <a:t> </a:t>
            </a:r>
          </a:p>
          <a:p>
            <a:r>
              <a:rPr lang="en-US" sz="1600" b="1" spc="200" dirty="0" smtClean="0">
                <a:latin typeface="Better Together Demo" charset="0"/>
                <a:ea typeface="Better Together Demo" charset="0"/>
                <a:cs typeface="Better Together Demo" charset="0"/>
              </a:rPr>
              <a:t>     with the teacher</a:t>
            </a:r>
            <a:endParaRPr lang="en-US" sz="1600" b="1" spc="100" dirty="0" smtClean="0">
              <a:latin typeface="Better Together Demo" charset="0"/>
              <a:ea typeface="Better Together Demo" charset="0"/>
              <a:cs typeface="Better Together Demo" charset="0"/>
            </a:endParaRPr>
          </a:p>
          <a:p>
            <a:pPr>
              <a:lnSpc>
                <a:spcPct val="150000"/>
              </a:lnSpc>
            </a:pPr>
            <a:r>
              <a:rPr lang="en-US" sz="1400" spc="200" dirty="0" smtClean="0">
                <a:latin typeface="KG Blank Space Solid" charset="0"/>
                <a:ea typeface="KG Blank Space Solid" charset="0"/>
                <a:cs typeface="KG Blank Space Solid" charset="0"/>
              </a:rPr>
              <a:t>  </a:t>
            </a:r>
            <a:endParaRPr lang="en-US" sz="1200" dirty="0">
              <a:latin typeface="KG Blank Space Solid" charset="0"/>
              <a:ea typeface="KG Blank Space Solid" charset="0"/>
              <a:cs typeface="KG Blank Space Solid" charset="0"/>
            </a:endParaRPr>
          </a:p>
        </p:txBody>
      </p:sp>
      <p:sp>
        <p:nvSpPr>
          <p:cNvPr id="24" name="Rectangle 23"/>
          <p:cNvSpPr/>
          <p:nvPr/>
        </p:nvSpPr>
        <p:spPr>
          <a:xfrm>
            <a:off x="104198" y="2569358"/>
            <a:ext cx="260660" cy="477054"/>
          </a:xfrm>
          <a:prstGeom prst="rect">
            <a:avLst/>
          </a:prstGeom>
        </p:spPr>
        <p:txBody>
          <a:bodyPr wrap="square">
            <a:spAutoFit/>
          </a:bodyPr>
          <a:lstStyle/>
          <a:p>
            <a:r>
              <a:rPr lang="en-US" sz="2500" dirty="0" smtClean="0">
                <a:latin typeface="KG A Little Swag"/>
                <a:cs typeface="KG A Little Swag"/>
              </a:rPr>
              <a:t>3</a:t>
            </a:r>
            <a:endParaRPr lang="en-US" sz="2500" dirty="0"/>
          </a:p>
        </p:txBody>
      </p:sp>
      <p:sp>
        <p:nvSpPr>
          <p:cNvPr id="25" name="Rectangle 24"/>
          <p:cNvSpPr/>
          <p:nvPr/>
        </p:nvSpPr>
        <p:spPr>
          <a:xfrm>
            <a:off x="104198" y="1899944"/>
            <a:ext cx="303288" cy="477054"/>
          </a:xfrm>
          <a:prstGeom prst="rect">
            <a:avLst/>
          </a:prstGeom>
        </p:spPr>
        <p:txBody>
          <a:bodyPr wrap="none">
            <a:spAutoFit/>
          </a:bodyPr>
          <a:lstStyle/>
          <a:p>
            <a:r>
              <a:rPr lang="en-US" sz="2500" dirty="0">
                <a:latin typeface="KG A Little Swag"/>
                <a:cs typeface="KG A Little Swag"/>
              </a:rPr>
              <a:t>1</a:t>
            </a:r>
          </a:p>
        </p:txBody>
      </p:sp>
      <p:sp>
        <p:nvSpPr>
          <p:cNvPr id="26" name="Rectangle 25"/>
          <p:cNvSpPr/>
          <p:nvPr/>
        </p:nvSpPr>
        <p:spPr>
          <a:xfrm>
            <a:off x="104198" y="2237406"/>
            <a:ext cx="303288" cy="477054"/>
          </a:xfrm>
          <a:prstGeom prst="rect">
            <a:avLst/>
          </a:prstGeom>
        </p:spPr>
        <p:txBody>
          <a:bodyPr wrap="none">
            <a:spAutoFit/>
          </a:bodyPr>
          <a:lstStyle/>
          <a:p>
            <a:r>
              <a:rPr lang="en-US" sz="2500" dirty="0">
                <a:latin typeface="KG A Little Swag"/>
                <a:cs typeface="KG A Little Swag"/>
              </a:rPr>
              <a:t>2</a:t>
            </a:r>
          </a:p>
        </p:txBody>
      </p:sp>
      <p:sp>
        <p:nvSpPr>
          <p:cNvPr id="27" name="TextBox 26"/>
          <p:cNvSpPr txBox="1"/>
          <p:nvPr/>
        </p:nvSpPr>
        <p:spPr>
          <a:xfrm>
            <a:off x="104201" y="1097023"/>
            <a:ext cx="6626799" cy="400110"/>
          </a:xfrm>
          <a:prstGeom prst="rect">
            <a:avLst/>
          </a:prstGeom>
          <a:noFill/>
        </p:spPr>
        <p:txBody>
          <a:bodyPr wrap="square" rtlCol="0">
            <a:spAutoFit/>
          </a:bodyPr>
          <a:lstStyle/>
          <a:p>
            <a:pPr algn="ctr"/>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28" name="TextBox 27"/>
          <p:cNvSpPr txBox="1"/>
          <p:nvPr/>
        </p:nvSpPr>
        <p:spPr>
          <a:xfrm rot="5400000">
            <a:off x="-929998" y="4937137"/>
            <a:ext cx="7723849" cy="400110"/>
          </a:xfrm>
          <a:prstGeom prst="rect">
            <a:avLst/>
          </a:prstGeom>
          <a:noFill/>
        </p:spPr>
        <p:txBody>
          <a:bodyPr wrap="square" rtlCol="0">
            <a:spAutoFit/>
          </a:bodyPr>
          <a:lstStyle/>
          <a:p>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29" name="Rectangle 28"/>
          <p:cNvSpPr/>
          <p:nvPr/>
        </p:nvSpPr>
        <p:spPr>
          <a:xfrm>
            <a:off x="323092" y="2007116"/>
            <a:ext cx="2383910" cy="923330"/>
          </a:xfrm>
          <a:prstGeom prst="rect">
            <a:avLst/>
          </a:prstGeom>
        </p:spPr>
        <p:txBody>
          <a:bodyPr wrap="square">
            <a:spAutoFit/>
          </a:bodyPr>
          <a:lstStyle/>
          <a:p>
            <a:pPr>
              <a:lnSpc>
                <a:spcPct val="150000"/>
              </a:lnSpc>
            </a:pPr>
            <a:r>
              <a:rPr lang="en-US" sz="1200" dirty="0" smtClean="0">
                <a:latin typeface="KG Blank Space Solid" charset="0"/>
                <a:ea typeface="KG Blank Space Solid" charset="0"/>
                <a:cs typeface="KG Blank Space Solid" charset="0"/>
              </a:rPr>
              <a:t>rwhitsel@shcsd.org</a:t>
            </a:r>
          </a:p>
          <a:p>
            <a:pPr>
              <a:lnSpc>
                <a:spcPct val="150000"/>
              </a:lnSpc>
            </a:pPr>
            <a:r>
              <a:rPr lang="en-US" sz="1200" dirty="0" smtClean="0">
                <a:latin typeface="KG Blank Space Solid" charset="0"/>
                <a:ea typeface="KG Blank Space Solid" charset="0"/>
                <a:cs typeface="KG Blank Space Solid" charset="0"/>
              </a:rPr>
              <a:t>(814) 447-5529 x2209</a:t>
            </a:r>
            <a:endParaRPr lang="en-US" sz="1200" dirty="0">
              <a:latin typeface="KG Blank Space Solid" charset="0"/>
              <a:ea typeface="KG Blank Space Solid" charset="0"/>
              <a:cs typeface="KG Blank Space Solid" charset="0"/>
            </a:endParaRPr>
          </a:p>
          <a:p>
            <a:pPr>
              <a:lnSpc>
                <a:spcPct val="150000"/>
              </a:lnSpc>
            </a:pPr>
            <a:r>
              <a:rPr lang="en-US" sz="1200" dirty="0">
                <a:latin typeface="KG Blank Space Solid" charset="0"/>
                <a:ea typeface="KG Blank Space Solid" charset="0"/>
                <a:cs typeface="KG Blank Space Solid" charset="0"/>
              </a:rPr>
              <a:t> </a:t>
            </a:r>
            <a:r>
              <a:rPr lang="en-US" sz="1200" dirty="0" smtClean="0">
                <a:latin typeface="KG Blank Space Solid" charset="0"/>
                <a:ea typeface="KG Blank Space Solid" charset="0"/>
                <a:cs typeface="KG Blank Space Solid" charset="0"/>
              </a:rPr>
              <a:t>        Room 209</a:t>
            </a:r>
            <a:endParaRPr lang="en-US" sz="1200" dirty="0">
              <a:latin typeface="KG Blank Space Solid" charset="0"/>
              <a:ea typeface="KG Blank Space Solid" charset="0"/>
              <a:cs typeface="KG Blank Space Solid" charset="0"/>
            </a:endParaRPr>
          </a:p>
        </p:txBody>
      </p:sp>
      <p:sp>
        <p:nvSpPr>
          <p:cNvPr id="30" name="TextBox 29"/>
          <p:cNvSpPr txBox="1"/>
          <p:nvPr/>
        </p:nvSpPr>
        <p:spPr>
          <a:xfrm>
            <a:off x="2925894" y="1200445"/>
            <a:ext cx="3631041" cy="1123384"/>
          </a:xfrm>
          <a:prstGeom prst="rect">
            <a:avLst/>
          </a:prstGeom>
          <a:noFill/>
        </p:spPr>
        <p:txBody>
          <a:bodyPr wrap="square" rtlCol="0">
            <a:spAutoFit/>
          </a:bodyPr>
          <a:lstStyle/>
          <a:p>
            <a:pPr algn="r"/>
            <a:r>
              <a:rPr lang="en-US" sz="1600" dirty="0" smtClean="0">
                <a:latin typeface="KG Blank Space Solid" charset="0"/>
                <a:ea typeface="KG Blank Space Solid" charset="0"/>
                <a:cs typeface="KG Blank Space Solid" charset="0"/>
              </a:rPr>
              <a:t>CLASSROOM MATERIALS </a:t>
            </a:r>
            <a:r>
              <a:rPr lang="en-US" sz="3000" spc="200" dirty="0" smtClean="0">
                <a:latin typeface="PBCoffeeBeforeTalkie"/>
                <a:cs typeface="PBCoffeeBeforeTalkie"/>
              </a:rPr>
              <a:t> </a:t>
            </a:r>
          </a:p>
          <a:p>
            <a:pPr algn="r"/>
            <a:r>
              <a:rPr lang="en-US" sz="1600" b="1" spc="200" dirty="0" smtClean="0">
                <a:latin typeface="Better Together Demo" charset="0"/>
                <a:ea typeface="Better Together Demo" charset="0"/>
                <a:cs typeface="Better Together Demo" charset="0"/>
              </a:rPr>
              <a:t>to be successful </a:t>
            </a:r>
            <a:endParaRPr lang="en-US" sz="1600" b="1" spc="100" dirty="0" smtClean="0">
              <a:latin typeface="Better Together Demo" charset="0"/>
              <a:ea typeface="Better Together Demo" charset="0"/>
              <a:cs typeface="Better Together Demo" charset="0"/>
            </a:endParaRPr>
          </a:p>
          <a:p>
            <a:pPr algn="r">
              <a:lnSpc>
                <a:spcPct val="150000"/>
              </a:lnSpc>
            </a:pPr>
            <a:r>
              <a:rPr lang="en-US" sz="1400" spc="200" dirty="0" smtClean="0">
                <a:latin typeface="KG Blank Space Solid" charset="0"/>
                <a:ea typeface="KG Blank Space Solid" charset="0"/>
                <a:cs typeface="KG Blank Space Solid" charset="0"/>
              </a:rPr>
              <a:t>  </a:t>
            </a:r>
            <a:endParaRPr lang="en-US" sz="1200" dirty="0">
              <a:latin typeface="KG Blank Space Solid" charset="0"/>
              <a:ea typeface="KG Blank Space Solid" charset="0"/>
              <a:cs typeface="KG Blank Space Solid" charset="0"/>
            </a:endParaRPr>
          </a:p>
        </p:txBody>
      </p:sp>
      <p:sp>
        <p:nvSpPr>
          <p:cNvPr id="31" name="TextBox 30"/>
          <p:cNvSpPr txBox="1"/>
          <p:nvPr/>
        </p:nvSpPr>
        <p:spPr>
          <a:xfrm>
            <a:off x="3335589" y="2022880"/>
            <a:ext cx="4167978" cy="1015663"/>
          </a:xfrm>
          <a:prstGeom prst="rect">
            <a:avLst/>
          </a:prstGeom>
          <a:noFill/>
        </p:spPr>
        <p:txBody>
          <a:bodyPr wrap="square" rtlCol="0">
            <a:spAutoFit/>
          </a:bodyPr>
          <a:lstStyle/>
          <a:p>
            <a:r>
              <a:rPr lang="en-US" sz="1200" dirty="0" smtClean="0">
                <a:latin typeface="KG Blank Space Solid" charset="0"/>
                <a:ea typeface="KG Blank Space Solid" charset="0"/>
                <a:cs typeface="KG Blank Space Solid" charset="0"/>
              </a:rPr>
              <a:t>THREE-RING BINDER</a:t>
            </a:r>
          </a:p>
          <a:p>
            <a:endParaRPr lang="en-US" sz="1200" dirty="0" smtClean="0">
              <a:latin typeface="KG Blank Space Solid" charset="0"/>
              <a:ea typeface="KG Blank Space Solid" charset="0"/>
              <a:cs typeface="KG Blank Space Solid" charset="0"/>
            </a:endParaRPr>
          </a:p>
          <a:p>
            <a:r>
              <a:rPr lang="en-US" sz="1200" dirty="0" smtClean="0">
                <a:latin typeface="KG Blank Space Solid" charset="0"/>
                <a:ea typeface="KG Blank Space Solid" charset="0"/>
                <a:cs typeface="KG Blank Space Solid" charset="0"/>
              </a:rPr>
              <a:t>PENCILS</a:t>
            </a:r>
          </a:p>
          <a:p>
            <a:endParaRPr lang="en-US" sz="1200" dirty="0" smtClean="0">
              <a:latin typeface="KG Blank Space Solid" charset="0"/>
              <a:ea typeface="KG Blank Space Solid" charset="0"/>
              <a:cs typeface="KG Blank Space Solid" charset="0"/>
            </a:endParaRPr>
          </a:p>
          <a:p>
            <a:r>
              <a:rPr lang="en-US" sz="1200" dirty="0" smtClean="0">
                <a:latin typeface="KG Blank Space Solid" charset="0"/>
                <a:ea typeface="KG Blank Space Solid" charset="0"/>
                <a:cs typeface="KG Blank Space Solid" charset="0"/>
              </a:rPr>
              <a:t>PENS</a:t>
            </a:r>
          </a:p>
        </p:txBody>
      </p:sp>
      <p:sp>
        <p:nvSpPr>
          <p:cNvPr id="32" name="Rectangle 31"/>
          <p:cNvSpPr/>
          <p:nvPr/>
        </p:nvSpPr>
        <p:spPr>
          <a:xfrm>
            <a:off x="2999387" y="1968101"/>
            <a:ext cx="360318" cy="1261884"/>
          </a:xfrm>
          <a:prstGeom prst="rect">
            <a:avLst/>
          </a:prstGeom>
        </p:spPr>
        <p:txBody>
          <a:bodyPr wrap="square">
            <a:spAutoFit/>
          </a:bodyPr>
          <a:lstStyle/>
          <a:p>
            <a:r>
              <a:rPr lang="en-US" sz="2000" dirty="0" smtClean="0">
                <a:latin typeface="KG A Little Swag"/>
                <a:cs typeface="KG A Little Swag"/>
              </a:rPr>
              <a:t>1</a:t>
            </a:r>
          </a:p>
          <a:p>
            <a:r>
              <a:rPr lang="en-US" sz="2000" dirty="0">
                <a:latin typeface="KG A Little Swag"/>
                <a:cs typeface="KG A Little Swag"/>
              </a:rPr>
              <a:t>2</a:t>
            </a:r>
            <a:endParaRPr lang="en-US" sz="2000" dirty="0" smtClean="0">
              <a:latin typeface="KG A Little Swag"/>
              <a:cs typeface="KG A Little Swag"/>
            </a:endParaRPr>
          </a:p>
          <a:p>
            <a:r>
              <a:rPr lang="en-US" sz="2400" dirty="0" smtClean="0">
                <a:latin typeface="KG A Little Swag"/>
                <a:cs typeface="KG A Little Swag"/>
              </a:rPr>
              <a:t>3</a:t>
            </a:r>
            <a:endParaRPr lang="en-US" sz="2400" dirty="0">
              <a:latin typeface="KG A Little Swag"/>
              <a:cs typeface="KG A Little Swag"/>
            </a:endParaRPr>
          </a:p>
          <a:p>
            <a:endParaRPr lang="en-US" sz="1200" dirty="0" smtClean="0">
              <a:latin typeface="KG A Little Swag"/>
              <a:cs typeface="KG A Little Swag"/>
            </a:endParaRPr>
          </a:p>
        </p:txBody>
      </p:sp>
      <p:sp>
        <p:nvSpPr>
          <p:cNvPr id="33" name="TextBox 32"/>
          <p:cNvSpPr txBox="1"/>
          <p:nvPr/>
        </p:nvSpPr>
        <p:spPr>
          <a:xfrm>
            <a:off x="98044" y="2942914"/>
            <a:ext cx="2785743" cy="400110"/>
          </a:xfrm>
          <a:prstGeom prst="rect">
            <a:avLst/>
          </a:prstGeom>
          <a:noFill/>
        </p:spPr>
        <p:txBody>
          <a:bodyPr wrap="square" rtlCol="0">
            <a:spAutoFit/>
          </a:bodyPr>
          <a:lstStyle/>
          <a:p>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34" name="TextBox 33"/>
          <p:cNvSpPr txBox="1"/>
          <p:nvPr/>
        </p:nvSpPr>
        <p:spPr>
          <a:xfrm>
            <a:off x="364858" y="3034906"/>
            <a:ext cx="2486601" cy="1123384"/>
          </a:xfrm>
          <a:prstGeom prst="rect">
            <a:avLst/>
          </a:prstGeom>
          <a:noFill/>
        </p:spPr>
        <p:txBody>
          <a:bodyPr wrap="square" rtlCol="0">
            <a:spAutoFit/>
          </a:bodyPr>
          <a:lstStyle/>
          <a:p>
            <a:pPr algn="r"/>
            <a:r>
              <a:rPr lang="en-US" sz="1600" dirty="0" smtClean="0">
                <a:latin typeface="KG Blank Space Solid" charset="0"/>
                <a:ea typeface="KG Blank Space Solid" charset="0"/>
                <a:cs typeface="KG Blank Space Solid" charset="0"/>
              </a:rPr>
              <a:t>RESPONSIBILITY</a:t>
            </a:r>
            <a:r>
              <a:rPr lang="en-US" sz="3000" b="1" spc="200" dirty="0" smtClean="0">
                <a:latin typeface="PBCoffeeBeforeTalkie"/>
                <a:cs typeface="PBCoffeeBeforeTalkie"/>
              </a:rPr>
              <a:t> </a:t>
            </a:r>
          </a:p>
          <a:p>
            <a:pPr algn="r"/>
            <a:r>
              <a:rPr lang="en-US" sz="1600" b="1" spc="200" dirty="0">
                <a:latin typeface="Better Together Demo" charset="0"/>
                <a:ea typeface="Better Together Demo" charset="0"/>
                <a:cs typeface="Better Together Demo" charset="0"/>
              </a:rPr>
              <a:t>a</a:t>
            </a:r>
            <a:r>
              <a:rPr lang="en-US" sz="1600" b="1" spc="200" dirty="0" smtClean="0">
                <a:latin typeface="Better Together Demo" charset="0"/>
                <a:ea typeface="Better Together Demo" charset="0"/>
                <a:cs typeface="Better Together Demo" charset="0"/>
              </a:rPr>
              <a:t>nd preparation</a:t>
            </a:r>
            <a:endParaRPr lang="en-US" sz="1600" b="1" spc="100" dirty="0" smtClean="0">
              <a:latin typeface="Better Together Demo" charset="0"/>
              <a:ea typeface="Better Together Demo" charset="0"/>
              <a:cs typeface="Better Together Demo" charset="0"/>
            </a:endParaRPr>
          </a:p>
          <a:p>
            <a:pPr>
              <a:lnSpc>
                <a:spcPct val="150000"/>
              </a:lnSpc>
            </a:pPr>
            <a:r>
              <a:rPr lang="en-US" sz="1400" spc="200" dirty="0" smtClean="0">
                <a:latin typeface="KG Blank Space Solid" charset="0"/>
                <a:ea typeface="KG Blank Space Solid" charset="0"/>
                <a:cs typeface="KG Blank Space Solid" charset="0"/>
              </a:rPr>
              <a:t>  </a:t>
            </a:r>
            <a:endParaRPr lang="en-US" sz="1200" dirty="0">
              <a:latin typeface="KG Blank Space Solid" charset="0"/>
              <a:ea typeface="KG Blank Space Solid" charset="0"/>
              <a:cs typeface="KG Blank Space Solid" charset="0"/>
            </a:endParaRPr>
          </a:p>
        </p:txBody>
      </p:sp>
      <p:sp>
        <p:nvSpPr>
          <p:cNvPr id="38" name="TextBox 37"/>
          <p:cNvSpPr txBox="1"/>
          <p:nvPr/>
        </p:nvSpPr>
        <p:spPr>
          <a:xfrm>
            <a:off x="140987" y="3880133"/>
            <a:ext cx="2859473" cy="3262432"/>
          </a:xfrm>
          <a:prstGeom prst="rect">
            <a:avLst/>
          </a:prstGeom>
          <a:noFill/>
        </p:spPr>
        <p:txBody>
          <a:bodyPr wrap="square" rtlCol="0">
            <a:spAutoFit/>
          </a:bodyPr>
          <a:lstStyle/>
          <a:p>
            <a:r>
              <a:rPr lang="en-US" sz="1600" dirty="0" smtClean="0">
                <a:latin typeface="KG A Little Swag" panose="02000000000000000000" pitchFamily="2" charset="0"/>
                <a:ea typeface="KG Blank Space Solid" charset="0"/>
                <a:cs typeface="KG Blank Space Solid" charset="0"/>
              </a:rPr>
              <a:t>1 </a:t>
            </a:r>
            <a:r>
              <a:rPr lang="en-US" sz="1000" dirty="0" smtClean="0">
                <a:latin typeface="KG Blank Space Solid" charset="0"/>
                <a:ea typeface="KG Blank Space Solid" charset="0"/>
                <a:cs typeface="KG Blank Space Solid" charset="0"/>
              </a:rPr>
              <a:t>Be prepared.  Come to class with books, notebooks &amp; writing utensil.</a:t>
            </a:r>
          </a:p>
          <a:p>
            <a:endParaRPr lang="en-US" sz="1000" dirty="0" smtClean="0">
              <a:latin typeface="KG Blank Space Solid" charset="0"/>
              <a:ea typeface="KG Blank Space Solid" charset="0"/>
              <a:cs typeface="KG Blank Space Solid" charset="0"/>
            </a:endParaRPr>
          </a:p>
          <a:p>
            <a:r>
              <a:rPr lang="en-US" sz="1600" dirty="0" smtClean="0">
                <a:latin typeface="KG A Little Swag" panose="02000000000000000000" pitchFamily="2" charset="0"/>
              </a:rPr>
              <a:t>2 </a:t>
            </a:r>
            <a:r>
              <a:rPr lang="en-US" sz="1000" dirty="0" smtClean="0">
                <a:latin typeface="KG Blank Space Solid" panose="02000000000000000000" pitchFamily="2" charset="0"/>
              </a:rPr>
              <a:t>Respect </a:t>
            </a:r>
            <a:r>
              <a:rPr lang="en-US" sz="1000" dirty="0">
                <a:latin typeface="KG Blank Space Solid" panose="02000000000000000000" pitchFamily="2" charset="0"/>
              </a:rPr>
              <a:t>teacher, students and computer equipment</a:t>
            </a:r>
            <a:r>
              <a:rPr lang="en-US" sz="1000" dirty="0" smtClean="0">
                <a:latin typeface="KG Blank Space Solid" panose="02000000000000000000" pitchFamily="2" charset="0"/>
              </a:rPr>
              <a:t>.</a:t>
            </a:r>
          </a:p>
          <a:p>
            <a:endParaRPr lang="en-US" sz="1000" dirty="0">
              <a:latin typeface="KG Blank Space Solid" panose="02000000000000000000" pitchFamily="2" charset="0"/>
            </a:endParaRPr>
          </a:p>
          <a:p>
            <a:pPr lvl="0"/>
            <a:r>
              <a:rPr lang="en-US" sz="1600" dirty="0" smtClean="0">
                <a:latin typeface="KG A Little Swag" panose="02000000000000000000" pitchFamily="2" charset="0"/>
              </a:rPr>
              <a:t>3 </a:t>
            </a:r>
            <a:r>
              <a:rPr lang="en-US" sz="1000" dirty="0" smtClean="0">
                <a:latin typeface="KG Blank Space Solid" panose="02000000000000000000" pitchFamily="2" charset="0"/>
              </a:rPr>
              <a:t>Remain </a:t>
            </a:r>
            <a:r>
              <a:rPr lang="en-US" sz="1000" dirty="0">
                <a:latin typeface="KG Blank Space Solid" panose="02000000000000000000" pitchFamily="2" charset="0"/>
              </a:rPr>
              <a:t>on task and quiet</a:t>
            </a:r>
            <a:r>
              <a:rPr lang="en-US" sz="1000" dirty="0" smtClean="0">
                <a:latin typeface="KG Blank Space Solid" panose="02000000000000000000" pitchFamily="2" charset="0"/>
              </a:rPr>
              <a:t>.</a:t>
            </a:r>
          </a:p>
          <a:p>
            <a:pPr lvl="0"/>
            <a:endParaRPr lang="en-US" sz="1000" dirty="0">
              <a:latin typeface="KG Blank Space Solid" panose="02000000000000000000" pitchFamily="2" charset="0"/>
            </a:endParaRPr>
          </a:p>
          <a:p>
            <a:pPr lvl="0"/>
            <a:r>
              <a:rPr lang="en-US" sz="1600" dirty="0" smtClean="0">
                <a:latin typeface="KG A Little Swag" panose="02000000000000000000" pitchFamily="2" charset="0"/>
              </a:rPr>
              <a:t>4 </a:t>
            </a:r>
            <a:r>
              <a:rPr lang="en-US" sz="1000" dirty="0" smtClean="0">
                <a:latin typeface="KG Blank Space Solid" panose="02000000000000000000" pitchFamily="2" charset="0"/>
              </a:rPr>
              <a:t>Do </a:t>
            </a:r>
            <a:r>
              <a:rPr lang="en-US" sz="1000" dirty="0">
                <a:latin typeface="KG Blank Space Solid" panose="02000000000000000000" pitchFamily="2" charset="0"/>
              </a:rPr>
              <a:t>our own work.  </a:t>
            </a:r>
            <a:endParaRPr lang="en-US" sz="1000" dirty="0" smtClean="0">
              <a:latin typeface="KG Blank Space Solid" panose="02000000000000000000" pitchFamily="2" charset="0"/>
            </a:endParaRPr>
          </a:p>
          <a:p>
            <a:pPr lvl="0"/>
            <a:endParaRPr lang="en-US" sz="1000" dirty="0">
              <a:latin typeface="KG Blank Space Solid" panose="02000000000000000000" pitchFamily="2" charset="0"/>
            </a:endParaRPr>
          </a:p>
          <a:p>
            <a:pPr lvl="0"/>
            <a:r>
              <a:rPr lang="en-US" sz="1600" dirty="0" smtClean="0">
                <a:latin typeface="KG A Little Swag" panose="02000000000000000000" pitchFamily="2" charset="0"/>
              </a:rPr>
              <a:t>5 </a:t>
            </a:r>
            <a:r>
              <a:rPr lang="en-US" sz="1000" dirty="0" smtClean="0">
                <a:latin typeface="KG Blank Space Solid" panose="02000000000000000000" pitchFamily="2" charset="0"/>
              </a:rPr>
              <a:t>Adhere </a:t>
            </a:r>
            <a:r>
              <a:rPr lang="en-US" sz="1000" dirty="0">
                <a:latin typeface="KG Blank Space Solid" panose="02000000000000000000" pitchFamily="2" charset="0"/>
              </a:rPr>
              <a:t>to the SHC Acceptable Use Policy.</a:t>
            </a:r>
          </a:p>
          <a:p>
            <a:pPr lvl="0"/>
            <a:endParaRPr lang="en-US" sz="1000" dirty="0">
              <a:latin typeface="KG Blank Space Solid" panose="02000000000000000000" pitchFamily="2" charset="0"/>
            </a:endParaRPr>
          </a:p>
          <a:p>
            <a:pPr lvl="0"/>
            <a:r>
              <a:rPr lang="en-US" sz="1600" dirty="0" smtClean="0">
                <a:latin typeface="KG A Little Swag" panose="02000000000000000000" pitchFamily="2" charset="0"/>
              </a:rPr>
              <a:t>6 </a:t>
            </a:r>
            <a:r>
              <a:rPr lang="en-US" sz="1000" dirty="0" smtClean="0">
                <a:latin typeface="KG Blank Space Solid" panose="02000000000000000000" pitchFamily="2" charset="0"/>
              </a:rPr>
              <a:t>Follow school rules.</a:t>
            </a:r>
            <a:endParaRPr lang="en-US" sz="1000" dirty="0">
              <a:latin typeface="KG Blank Space Solid" panose="02000000000000000000" pitchFamily="2" charset="0"/>
            </a:endParaRPr>
          </a:p>
          <a:p>
            <a:endParaRPr lang="en-US" sz="1000" dirty="0" smtClean="0">
              <a:latin typeface="KG Blank Space Solid" panose="02000000000000000000" pitchFamily="2" charset="0"/>
            </a:endParaRPr>
          </a:p>
          <a:p>
            <a:endParaRPr lang="en-US" sz="1000" dirty="0">
              <a:latin typeface="KG Blank Space Solid" panose="02000000000000000000" pitchFamily="2" charset="0"/>
            </a:endParaRPr>
          </a:p>
          <a:p>
            <a:endParaRPr lang="en-US" sz="1000" dirty="0" smtClean="0">
              <a:latin typeface="KG Blank Space Solid" charset="0"/>
              <a:ea typeface="KG Blank Space Solid" charset="0"/>
              <a:cs typeface="KG Blank Space Solid" charset="0"/>
            </a:endParaRPr>
          </a:p>
        </p:txBody>
      </p:sp>
      <p:sp>
        <p:nvSpPr>
          <p:cNvPr id="39" name="TextBox 38"/>
          <p:cNvSpPr txBox="1"/>
          <p:nvPr/>
        </p:nvSpPr>
        <p:spPr>
          <a:xfrm>
            <a:off x="3239290" y="2877617"/>
            <a:ext cx="3731613" cy="400110"/>
          </a:xfrm>
          <a:prstGeom prst="rect">
            <a:avLst/>
          </a:prstGeom>
          <a:noFill/>
        </p:spPr>
        <p:txBody>
          <a:bodyPr wrap="square" rtlCol="0">
            <a:spAutoFit/>
          </a:bodyPr>
          <a:lstStyle/>
          <a:p>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40" name="TextBox 39"/>
          <p:cNvSpPr txBox="1"/>
          <p:nvPr/>
        </p:nvSpPr>
        <p:spPr>
          <a:xfrm>
            <a:off x="3044629" y="4497929"/>
            <a:ext cx="3631041" cy="907941"/>
          </a:xfrm>
          <a:prstGeom prst="rect">
            <a:avLst/>
          </a:prstGeom>
          <a:noFill/>
        </p:spPr>
        <p:txBody>
          <a:bodyPr wrap="square" rtlCol="0">
            <a:spAutoFit/>
          </a:bodyPr>
          <a:lstStyle/>
          <a:p>
            <a:pPr algn="r"/>
            <a:r>
              <a:rPr lang="en-US" sz="1600" dirty="0" smtClean="0">
                <a:latin typeface="KG Blank Space Solid" charset="0"/>
                <a:ea typeface="KG Blank Space Solid" charset="0"/>
                <a:cs typeface="KG Blank Space Solid" charset="0"/>
              </a:rPr>
              <a:t> </a:t>
            </a:r>
            <a:endParaRPr lang="en-US" sz="3000" spc="200" dirty="0" smtClean="0">
              <a:latin typeface="PBCoffeeBeforeTalkie"/>
              <a:cs typeface="PBCoffeeBeforeTalkie"/>
            </a:endParaRPr>
          </a:p>
          <a:p>
            <a:pPr algn="r"/>
            <a:r>
              <a:rPr lang="en-US" sz="1600" b="1" spc="200" dirty="0">
                <a:latin typeface="Better Together Demo" charset="0"/>
                <a:ea typeface="Better Together Demo" charset="0"/>
                <a:cs typeface="Better Together Demo" charset="0"/>
              </a:rPr>
              <a:t>c</a:t>
            </a:r>
            <a:r>
              <a:rPr lang="en-US" sz="1600" b="1" spc="200" dirty="0" smtClean="0">
                <a:latin typeface="Better Together Demo" charset="0"/>
                <a:ea typeface="Better Together Demo" charset="0"/>
                <a:cs typeface="Better Together Demo" charset="0"/>
              </a:rPr>
              <a:t>lass grading</a:t>
            </a:r>
            <a:endParaRPr lang="en-US" sz="1600" b="1" spc="100" dirty="0" smtClean="0">
              <a:latin typeface="Better Together Demo" charset="0"/>
              <a:ea typeface="Better Together Demo" charset="0"/>
              <a:cs typeface="Better Together Demo" charset="0"/>
            </a:endParaRPr>
          </a:p>
          <a:p>
            <a:pPr algn="r">
              <a:lnSpc>
                <a:spcPct val="150000"/>
              </a:lnSpc>
            </a:pPr>
            <a:r>
              <a:rPr lang="en-US" sz="1400" spc="200" dirty="0" smtClean="0">
                <a:latin typeface="KG Blank Space Solid" charset="0"/>
                <a:ea typeface="KG Blank Space Solid" charset="0"/>
                <a:cs typeface="KG Blank Space Solid" charset="0"/>
              </a:rPr>
              <a:t>  </a:t>
            </a:r>
            <a:endParaRPr lang="en-US" sz="1200" dirty="0">
              <a:latin typeface="KG Blank Space Solid" charset="0"/>
              <a:ea typeface="KG Blank Space Solid" charset="0"/>
              <a:cs typeface="KG Blank Space Solid" charset="0"/>
            </a:endParaRPr>
          </a:p>
        </p:txBody>
      </p:sp>
      <p:sp>
        <p:nvSpPr>
          <p:cNvPr id="56" name="TextBox 55"/>
          <p:cNvSpPr txBox="1"/>
          <p:nvPr/>
        </p:nvSpPr>
        <p:spPr>
          <a:xfrm>
            <a:off x="3062594" y="4124118"/>
            <a:ext cx="3731613" cy="400110"/>
          </a:xfrm>
          <a:prstGeom prst="rect">
            <a:avLst/>
          </a:prstGeom>
          <a:noFill/>
        </p:spPr>
        <p:txBody>
          <a:bodyPr wrap="square" rtlCol="0">
            <a:spAutoFit/>
          </a:bodyPr>
          <a:lstStyle/>
          <a:p>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57" name="TextBox 56"/>
          <p:cNvSpPr txBox="1"/>
          <p:nvPr/>
        </p:nvSpPr>
        <p:spPr>
          <a:xfrm>
            <a:off x="88216" y="6644316"/>
            <a:ext cx="2785743" cy="400110"/>
          </a:xfrm>
          <a:prstGeom prst="rect">
            <a:avLst/>
          </a:prstGeom>
          <a:noFill/>
        </p:spPr>
        <p:txBody>
          <a:bodyPr wrap="square" rtlCol="0">
            <a:spAutoFit/>
          </a:bodyPr>
          <a:lstStyle/>
          <a:p>
            <a:r>
              <a:rPr lang="en-US" sz="2000" dirty="0" smtClean="0">
                <a:latin typeface="Better Together Demo" charset="0"/>
                <a:ea typeface="Better Together Demo" charset="0"/>
                <a:cs typeface="Better Together Demo" charset="0"/>
              </a:rPr>
              <a:t>---------------------------------</a:t>
            </a:r>
            <a:endParaRPr lang="en-US" sz="2000" dirty="0">
              <a:latin typeface="APBCaramelCappuccino"/>
              <a:cs typeface="APBCaramelCappuccino"/>
            </a:endParaRPr>
          </a:p>
        </p:txBody>
      </p:sp>
      <p:sp>
        <p:nvSpPr>
          <p:cNvPr id="60" name="TextBox 59"/>
          <p:cNvSpPr txBox="1"/>
          <p:nvPr/>
        </p:nvSpPr>
        <p:spPr>
          <a:xfrm>
            <a:off x="439815" y="6594142"/>
            <a:ext cx="2627293" cy="707886"/>
          </a:xfrm>
          <a:prstGeom prst="rect">
            <a:avLst/>
          </a:prstGeom>
          <a:noFill/>
        </p:spPr>
        <p:txBody>
          <a:bodyPr wrap="square" rtlCol="0">
            <a:spAutoFit/>
          </a:bodyPr>
          <a:lstStyle/>
          <a:p>
            <a:endParaRPr lang="en-US" sz="1000" dirty="0" smtClean="0">
              <a:latin typeface="KG Blank Space Solid" charset="0"/>
              <a:ea typeface="KG Blank Space Solid" charset="0"/>
              <a:cs typeface="KG Blank Space Solid" charset="0"/>
            </a:endParaRPr>
          </a:p>
          <a:p>
            <a:endParaRPr lang="en-US" sz="1000" dirty="0">
              <a:latin typeface="KG Blank Space Solid" charset="0"/>
              <a:ea typeface="KG Blank Space Solid" charset="0"/>
              <a:cs typeface="KG Blank Space Solid" charset="0"/>
            </a:endParaRPr>
          </a:p>
          <a:p>
            <a:endParaRPr lang="en-US" sz="1000" dirty="0">
              <a:latin typeface="KG Blank Space Solid" charset="0"/>
              <a:ea typeface="KG Blank Space Solid" charset="0"/>
              <a:cs typeface="KG Blank Space Solid" charset="0"/>
            </a:endParaRPr>
          </a:p>
          <a:p>
            <a:endParaRPr lang="en-US" sz="1000" dirty="0">
              <a:latin typeface="KG Blank Space Solid" charset="0"/>
              <a:ea typeface="KG Blank Space Solid" charset="0"/>
              <a:cs typeface="KG Blank Space Solid" charset="0"/>
            </a:endParaRPr>
          </a:p>
        </p:txBody>
      </p:sp>
      <p:sp>
        <p:nvSpPr>
          <p:cNvPr id="61" name="Rectangle 60"/>
          <p:cNvSpPr/>
          <p:nvPr/>
        </p:nvSpPr>
        <p:spPr>
          <a:xfrm>
            <a:off x="3147644" y="5459376"/>
            <a:ext cx="303288" cy="3170099"/>
          </a:xfrm>
          <a:prstGeom prst="rect">
            <a:avLst/>
          </a:prstGeom>
        </p:spPr>
        <p:txBody>
          <a:bodyPr wrap="none">
            <a:spAutoFit/>
          </a:bodyPr>
          <a:lstStyle/>
          <a:p>
            <a:r>
              <a:rPr lang="en-US" sz="2500" dirty="0" smtClean="0">
                <a:latin typeface="KG A Little Swag"/>
                <a:cs typeface="KG A Little Swag"/>
              </a:rPr>
              <a:t>1</a:t>
            </a:r>
          </a:p>
          <a:p>
            <a:endParaRPr lang="en-US" sz="2500" dirty="0" smtClean="0">
              <a:latin typeface="KG A Little Swag"/>
              <a:cs typeface="KG A Little Swag"/>
            </a:endParaRPr>
          </a:p>
          <a:p>
            <a:r>
              <a:rPr lang="en-US" sz="2500" dirty="0" smtClean="0">
                <a:latin typeface="KG A Little Swag"/>
                <a:cs typeface="KG A Little Swag"/>
              </a:rPr>
              <a:t>2</a:t>
            </a:r>
          </a:p>
          <a:p>
            <a:endParaRPr lang="en-US" sz="2500" dirty="0" smtClean="0">
              <a:latin typeface="KG A Little Swag"/>
              <a:cs typeface="KG A Little Swag"/>
            </a:endParaRPr>
          </a:p>
          <a:p>
            <a:r>
              <a:rPr lang="en-US" sz="2500" dirty="0" smtClean="0">
                <a:latin typeface="KG A Little Swag"/>
                <a:cs typeface="KG A Little Swag"/>
              </a:rPr>
              <a:t>3</a:t>
            </a:r>
          </a:p>
          <a:p>
            <a:endParaRPr lang="en-US" sz="2500" dirty="0" smtClean="0">
              <a:latin typeface="KG A Little Swag"/>
              <a:cs typeface="KG A Little Swag"/>
            </a:endParaRPr>
          </a:p>
          <a:p>
            <a:r>
              <a:rPr lang="en-US" sz="2500" dirty="0" smtClean="0">
                <a:latin typeface="KG A Little Swag"/>
                <a:cs typeface="KG A Little Swag"/>
              </a:rPr>
              <a:t>4</a:t>
            </a:r>
          </a:p>
          <a:p>
            <a:endParaRPr lang="en-US" sz="2500" dirty="0" smtClean="0">
              <a:latin typeface="KG A Little Swag"/>
              <a:cs typeface="KG A Little Swag"/>
            </a:endParaRPr>
          </a:p>
        </p:txBody>
      </p:sp>
      <p:sp>
        <p:nvSpPr>
          <p:cNvPr id="66" name="TextBox 65"/>
          <p:cNvSpPr txBox="1"/>
          <p:nvPr/>
        </p:nvSpPr>
        <p:spPr>
          <a:xfrm>
            <a:off x="78602" y="130252"/>
            <a:ext cx="6688136" cy="523220"/>
          </a:xfrm>
          <a:prstGeom prst="rect">
            <a:avLst/>
          </a:prstGeom>
          <a:noFill/>
        </p:spPr>
        <p:txBody>
          <a:bodyPr wrap="square" rtlCol="0">
            <a:spAutoFit/>
          </a:bodyPr>
          <a:lstStyle/>
          <a:p>
            <a:pPr algn="ctr"/>
            <a:r>
              <a:rPr lang="en-US" sz="2800" dirty="0" smtClean="0">
                <a:ln>
                  <a:solidFill>
                    <a:schemeClr val="tx1"/>
                  </a:solidFill>
                </a:ln>
                <a:latin typeface="KG Blank Space Solid" charset="0"/>
                <a:ea typeface="KG Blank Space Solid" charset="0"/>
                <a:cs typeface="KG Blank Space Solid" charset="0"/>
              </a:rPr>
              <a:t>Accounting I </a:t>
            </a:r>
          </a:p>
        </p:txBody>
      </p:sp>
      <p:pic>
        <p:nvPicPr>
          <p:cNvPr id="2" name="Picture 1" descr="Map Pins Vector Clipart image - Free stock photo - Public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704" y="153635"/>
            <a:ext cx="45719" cy="79743"/>
          </a:xfrm>
          <a:prstGeom prst="rect">
            <a:avLst/>
          </a:prstGeom>
        </p:spPr>
      </p:pic>
      <p:pic>
        <p:nvPicPr>
          <p:cNvPr id="3" name="Picture 2" descr="File:Map pin icon green.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89" y="2596734"/>
            <a:ext cx="245130" cy="333712"/>
          </a:xfrm>
          <a:prstGeom prst="rect">
            <a:avLst/>
          </a:prstGeom>
        </p:spPr>
      </p:pic>
      <p:sp>
        <p:nvSpPr>
          <p:cNvPr id="6" name="TextBox 5"/>
          <p:cNvSpPr txBox="1"/>
          <p:nvPr/>
        </p:nvSpPr>
        <p:spPr>
          <a:xfrm>
            <a:off x="3743460" y="3110586"/>
            <a:ext cx="2804438" cy="584775"/>
          </a:xfrm>
          <a:prstGeom prst="rect">
            <a:avLst/>
          </a:prstGeom>
          <a:noFill/>
        </p:spPr>
        <p:txBody>
          <a:bodyPr wrap="square" rtlCol="0">
            <a:spAutoFit/>
          </a:bodyPr>
          <a:lstStyle/>
          <a:p>
            <a:pPr algn="r"/>
            <a:r>
              <a:rPr lang="en-US" sz="1600" dirty="0" smtClean="0">
                <a:latin typeface="KG Blank Space Solid" panose="02000000000000000000" pitchFamily="2" charset="0"/>
              </a:rPr>
              <a:t>TEXTBOOKS</a:t>
            </a:r>
          </a:p>
          <a:p>
            <a:pPr algn="r"/>
            <a:endParaRPr lang="en-US" sz="1600" dirty="0">
              <a:latin typeface="KG Blank Space Solid" panose="02000000000000000000" pitchFamily="2" charset="0"/>
            </a:endParaRPr>
          </a:p>
        </p:txBody>
      </p:sp>
      <p:sp>
        <p:nvSpPr>
          <p:cNvPr id="7" name="TextBox 6"/>
          <p:cNvSpPr txBox="1"/>
          <p:nvPr/>
        </p:nvSpPr>
        <p:spPr>
          <a:xfrm>
            <a:off x="3320902" y="3482923"/>
            <a:ext cx="2864584" cy="769441"/>
          </a:xfrm>
          <a:prstGeom prst="rect">
            <a:avLst/>
          </a:prstGeom>
          <a:noFill/>
        </p:spPr>
        <p:txBody>
          <a:bodyPr wrap="square" rtlCol="0">
            <a:spAutoFit/>
          </a:bodyPr>
          <a:lstStyle/>
          <a:p>
            <a:pPr fontAlgn="base"/>
            <a:r>
              <a:rPr lang="en-US" sz="1200" b="1" i="1" dirty="0"/>
              <a:t>Century 21 Accounting: General Journal , 10th Edition</a:t>
            </a:r>
          </a:p>
          <a:p>
            <a:endParaRPr lang="en-US" sz="1000" i="1" dirty="0">
              <a:latin typeface="KG Blank Space Solid" panose="02000000000000000000" pitchFamily="2" charset="0"/>
            </a:endParaRPr>
          </a:p>
          <a:p>
            <a:r>
              <a:rPr lang="en-US" sz="1000" i="1" dirty="0" smtClean="0">
                <a:latin typeface="KG Blank Space Solid" panose="02000000000000000000" pitchFamily="2" charset="0"/>
              </a:rPr>
              <a:t>Online materials </a:t>
            </a:r>
            <a:endParaRPr lang="en-US" sz="1000" i="1" dirty="0">
              <a:latin typeface="KG Blank Space Solid" panose="02000000000000000000" pitchFamily="2" charset="0"/>
            </a:endParaRPr>
          </a:p>
        </p:txBody>
      </p:sp>
      <p:sp>
        <p:nvSpPr>
          <p:cNvPr id="8" name="TextBox 7"/>
          <p:cNvSpPr txBox="1"/>
          <p:nvPr/>
        </p:nvSpPr>
        <p:spPr>
          <a:xfrm>
            <a:off x="4405045" y="4455210"/>
            <a:ext cx="2187899" cy="338554"/>
          </a:xfrm>
          <a:prstGeom prst="rect">
            <a:avLst/>
          </a:prstGeom>
          <a:noFill/>
        </p:spPr>
        <p:txBody>
          <a:bodyPr wrap="square" rtlCol="0">
            <a:spAutoFit/>
          </a:bodyPr>
          <a:lstStyle/>
          <a:p>
            <a:pPr algn="r"/>
            <a:r>
              <a:rPr lang="en-US" sz="1600" dirty="0" smtClean="0">
                <a:latin typeface="KG Blank Space Solid" panose="02000000000000000000" pitchFamily="2" charset="0"/>
              </a:rPr>
              <a:t>GRADES</a:t>
            </a:r>
            <a:endParaRPr lang="en-US" sz="1600" dirty="0">
              <a:latin typeface="KG Blank Space Solid" panose="02000000000000000000" pitchFamily="2" charset="0"/>
            </a:endParaRPr>
          </a:p>
        </p:txBody>
      </p:sp>
      <p:sp>
        <p:nvSpPr>
          <p:cNvPr id="9" name="TextBox 8"/>
          <p:cNvSpPr txBox="1"/>
          <p:nvPr/>
        </p:nvSpPr>
        <p:spPr>
          <a:xfrm>
            <a:off x="3531338" y="5346578"/>
            <a:ext cx="3139335" cy="3170099"/>
          </a:xfrm>
          <a:prstGeom prst="rect">
            <a:avLst/>
          </a:prstGeom>
          <a:noFill/>
        </p:spPr>
        <p:txBody>
          <a:bodyPr wrap="square" rtlCol="0">
            <a:spAutoFit/>
          </a:bodyPr>
          <a:lstStyle/>
          <a:p>
            <a:pPr hangingPunct="0"/>
            <a:r>
              <a:rPr lang="en-US" sz="1000" dirty="0" smtClean="0">
                <a:latin typeface="KG Blank Space Solid" panose="02000000000000000000" pitchFamily="2" charset="0"/>
              </a:rPr>
              <a:t>Informal </a:t>
            </a:r>
            <a:r>
              <a:rPr lang="en-US" sz="1000" dirty="0">
                <a:latin typeface="KG Blank Space Solid" panose="02000000000000000000" pitchFamily="2" charset="0"/>
              </a:rPr>
              <a:t>evaluation to check student progress shall include teacher observation of the student's class participation, discussion and application of material presented. </a:t>
            </a:r>
          </a:p>
          <a:p>
            <a:pPr hangingPunct="0"/>
            <a:endParaRPr lang="en-US" sz="1000" dirty="0">
              <a:latin typeface="KG Blank Space Solid" panose="02000000000000000000" pitchFamily="2" charset="0"/>
            </a:endParaRPr>
          </a:p>
          <a:p>
            <a:pPr hangingPunct="0"/>
            <a:r>
              <a:rPr lang="en-US" sz="1000" dirty="0" smtClean="0">
                <a:latin typeface="KG Blank Space Solid" panose="02000000000000000000" pitchFamily="2" charset="0"/>
              </a:rPr>
              <a:t>The </a:t>
            </a:r>
            <a:r>
              <a:rPr lang="en-US" sz="1000" dirty="0">
                <a:latin typeface="KG Blank Space Solid" panose="02000000000000000000" pitchFamily="2" charset="0"/>
              </a:rPr>
              <a:t>grading scale listed in the Student Handbook will be used. All grading policies discussed in the student handbook are also applicable. </a:t>
            </a:r>
            <a:endParaRPr lang="en-US" sz="1000" dirty="0" smtClean="0">
              <a:latin typeface="KG Blank Space Solid" panose="02000000000000000000" pitchFamily="2" charset="0"/>
            </a:endParaRPr>
          </a:p>
          <a:p>
            <a:pPr hangingPunct="0"/>
            <a:endParaRPr lang="en-US" sz="1000" dirty="0">
              <a:latin typeface="KG Blank Space Solid" panose="02000000000000000000" pitchFamily="2" charset="0"/>
            </a:endParaRPr>
          </a:p>
          <a:p>
            <a:pPr hangingPunct="0"/>
            <a:r>
              <a:rPr lang="en-US" sz="1000" dirty="0" smtClean="0">
                <a:latin typeface="KG Blank Space Solid" panose="02000000000000000000" pitchFamily="2" charset="0"/>
              </a:rPr>
              <a:t>Grades </a:t>
            </a:r>
            <a:r>
              <a:rPr lang="en-US" sz="1000" dirty="0">
                <a:latin typeface="KG Blank Space Solid" panose="02000000000000000000" pitchFamily="2" charset="0"/>
              </a:rPr>
              <a:t>will be based upon daily </a:t>
            </a:r>
            <a:r>
              <a:rPr lang="en-US" sz="1000" dirty="0" smtClean="0">
                <a:latin typeface="KG Blank Space Solid" panose="02000000000000000000" pitchFamily="2" charset="0"/>
              </a:rPr>
              <a:t>assignments </a:t>
            </a:r>
            <a:r>
              <a:rPr lang="en-US" sz="1000" dirty="0">
                <a:latin typeface="KG Blank Space Solid" panose="02000000000000000000" pitchFamily="2" charset="0"/>
              </a:rPr>
              <a:t>tests, and other projects</a:t>
            </a:r>
            <a:r>
              <a:rPr lang="en-US" sz="1000" dirty="0" smtClean="0">
                <a:latin typeface="KG Blank Space Solid" panose="02000000000000000000" pitchFamily="2" charset="0"/>
              </a:rPr>
              <a:t>.</a:t>
            </a:r>
          </a:p>
          <a:p>
            <a:pPr hangingPunct="0"/>
            <a:endParaRPr lang="en-US" sz="1000" dirty="0">
              <a:latin typeface="KG Blank Space Solid" panose="02000000000000000000" pitchFamily="2" charset="0"/>
            </a:endParaRPr>
          </a:p>
          <a:p>
            <a:pPr hangingPunct="0"/>
            <a:r>
              <a:rPr lang="en-US" sz="1000" dirty="0" smtClean="0">
                <a:latin typeface="KG Blank Space Solid" panose="02000000000000000000" pitchFamily="2" charset="0"/>
              </a:rPr>
              <a:t>Students </a:t>
            </a:r>
            <a:r>
              <a:rPr lang="en-US" sz="1000" dirty="0">
                <a:latin typeface="KG Blank Space Solid" panose="02000000000000000000" pitchFamily="2" charset="0"/>
              </a:rPr>
              <a:t>are </a:t>
            </a:r>
            <a:r>
              <a:rPr lang="en-US" sz="1000" dirty="0" smtClean="0">
                <a:latin typeface="KG Blank Space Solid" panose="02000000000000000000" pitchFamily="2" charset="0"/>
              </a:rPr>
              <a:t>responsible </a:t>
            </a:r>
            <a:r>
              <a:rPr lang="en-US" sz="1000" dirty="0">
                <a:latin typeface="KG Blank Space Solid" panose="02000000000000000000" pitchFamily="2" charset="0"/>
              </a:rPr>
              <a:t>for </a:t>
            </a:r>
            <a:r>
              <a:rPr lang="en-US" sz="1000" dirty="0" smtClean="0">
                <a:latin typeface="KG Blank Space Solid" panose="02000000000000000000" pitchFamily="2" charset="0"/>
              </a:rPr>
              <a:t>checking </a:t>
            </a:r>
            <a:r>
              <a:rPr lang="en-US" sz="1000" dirty="0" err="1" smtClean="0">
                <a:latin typeface="KG Blank Space Solid" panose="02000000000000000000" pitchFamily="2" charset="0"/>
              </a:rPr>
              <a:t>PowerSchools</a:t>
            </a:r>
            <a:r>
              <a:rPr lang="en-US" sz="1000" dirty="0" smtClean="0">
                <a:latin typeface="KG Blank Space Solid" panose="02000000000000000000" pitchFamily="2" charset="0"/>
              </a:rPr>
              <a:t> and Google Classroom </a:t>
            </a:r>
            <a:r>
              <a:rPr lang="en-US" sz="1000" dirty="0">
                <a:latin typeface="KG Blank Space Solid" panose="02000000000000000000" pitchFamily="2" charset="0"/>
              </a:rPr>
              <a:t>periodically to ensure that they have all assignments completed &amp;</a:t>
            </a:r>
            <a:r>
              <a:rPr lang="en-US" sz="1000" dirty="0" smtClean="0">
                <a:latin typeface="KG Blank Space Solid" panose="02000000000000000000" pitchFamily="2" charset="0"/>
              </a:rPr>
              <a:t>turned </a:t>
            </a:r>
            <a:r>
              <a:rPr lang="en-US" sz="1000" dirty="0">
                <a:latin typeface="KG Blank Space Solid" panose="02000000000000000000" pitchFamily="2" charset="0"/>
              </a:rPr>
              <a:t>in to the teacher.</a:t>
            </a:r>
          </a:p>
          <a:p>
            <a:endParaRPr lang="en-US" sz="1000" dirty="0">
              <a:latin typeface="KG Blank Space Solid" panose="02000000000000000000" pitchFamily="2" charset="0"/>
            </a:endParaRPr>
          </a:p>
        </p:txBody>
      </p:sp>
      <p:sp>
        <p:nvSpPr>
          <p:cNvPr id="10" name="TextBox 9"/>
          <p:cNvSpPr txBox="1"/>
          <p:nvPr/>
        </p:nvSpPr>
        <p:spPr>
          <a:xfrm>
            <a:off x="456490" y="6931627"/>
            <a:ext cx="2394970" cy="338554"/>
          </a:xfrm>
          <a:prstGeom prst="rect">
            <a:avLst/>
          </a:prstGeom>
          <a:noFill/>
        </p:spPr>
        <p:txBody>
          <a:bodyPr wrap="square" rtlCol="0">
            <a:spAutoFit/>
          </a:bodyPr>
          <a:lstStyle/>
          <a:p>
            <a:pPr algn="r"/>
            <a:r>
              <a:rPr lang="en-US" sz="1600" dirty="0" smtClean="0">
                <a:latin typeface="KG Blank Space Solid" panose="02000000000000000000" pitchFamily="2" charset="0"/>
              </a:rPr>
              <a:t>EXPECTATIONS</a:t>
            </a:r>
            <a:endParaRPr lang="en-US" sz="1600" dirty="0">
              <a:latin typeface="KG Blank Space Solid" panose="02000000000000000000" pitchFamily="2" charset="0"/>
            </a:endParaRPr>
          </a:p>
        </p:txBody>
      </p:sp>
      <p:sp>
        <p:nvSpPr>
          <p:cNvPr id="11" name="TextBox 10"/>
          <p:cNvSpPr txBox="1"/>
          <p:nvPr/>
        </p:nvSpPr>
        <p:spPr>
          <a:xfrm>
            <a:off x="249709" y="7674594"/>
            <a:ext cx="2555544" cy="1015663"/>
          </a:xfrm>
          <a:prstGeom prst="rect">
            <a:avLst/>
          </a:prstGeom>
          <a:noFill/>
        </p:spPr>
        <p:txBody>
          <a:bodyPr wrap="square" rtlCol="0">
            <a:spAutoFit/>
          </a:bodyPr>
          <a:lstStyle/>
          <a:p>
            <a:pPr marL="171450" indent="-171450">
              <a:buFont typeface="Wingdings" panose="05000000000000000000" pitchFamily="2" charset="2"/>
              <a:buChar char="Ø"/>
            </a:pPr>
            <a:r>
              <a:rPr lang="en-US" sz="1000" dirty="0" smtClean="0">
                <a:latin typeface="KG Blank Space Solid" panose="02000000000000000000" pitchFamily="2" charset="0"/>
              </a:rPr>
              <a:t>Push in your chair and clean up your area.</a:t>
            </a:r>
          </a:p>
          <a:p>
            <a:pPr marL="171450" indent="-171450">
              <a:buFont typeface="Wingdings" panose="05000000000000000000" pitchFamily="2" charset="2"/>
              <a:buChar char="Ø"/>
            </a:pPr>
            <a:r>
              <a:rPr lang="en-US" sz="1000" dirty="0" smtClean="0">
                <a:latin typeface="KG Blank Space Solid" panose="02000000000000000000" pitchFamily="2" charset="0"/>
              </a:rPr>
              <a:t>Do not line up at the door.</a:t>
            </a:r>
          </a:p>
          <a:p>
            <a:pPr marL="171450" indent="-171450">
              <a:buFont typeface="Wingdings" panose="05000000000000000000" pitchFamily="2" charset="2"/>
              <a:buChar char="Ø"/>
            </a:pPr>
            <a:r>
              <a:rPr lang="en-US" sz="1000" dirty="0" smtClean="0">
                <a:latin typeface="KG Blank Space Solid" panose="02000000000000000000" pitchFamily="2" charset="0"/>
              </a:rPr>
              <a:t>Sign out with QR code when leaving the room.</a:t>
            </a:r>
          </a:p>
          <a:p>
            <a:endParaRPr lang="en-US" sz="1000" dirty="0">
              <a:latin typeface="KG Blank Space Solid" panose="02000000000000000000" pitchFamily="2" charset="0"/>
            </a:endParaRPr>
          </a:p>
        </p:txBody>
      </p:sp>
      <p:sp>
        <p:nvSpPr>
          <p:cNvPr id="12" name="TextBox 11"/>
          <p:cNvSpPr txBox="1"/>
          <p:nvPr/>
        </p:nvSpPr>
        <p:spPr>
          <a:xfrm>
            <a:off x="979137" y="7229443"/>
            <a:ext cx="1779326" cy="369332"/>
          </a:xfrm>
          <a:prstGeom prst="rect">
            <a:avLst/>
          </a:prstGeom>
          <a:noFill/>
        </p:spPr>
        <p:txBody>
          <a:bodyPr wrap="square" rtlCol="0">
            <a:spAutoFit/>
          </a:bodyPr>
          <a:lstStyle/>
          <a:p>
            <a:pPr algn="r"/>
            <a:r>
              <a:rPr lang="en-US" b="1" dirty="0" smtClean="0">
                <a:latin typeface="Better Together Demo" pitchFamily="2" charset="0"/>
              </a:rPr>
              <a:t>For classroom</a:t>
            </a:r>
            <a:endParaRPr lang="en-US" b="1" dirty="0">
              <a:latin typeface="Better Together Demo" pitchFamily="2" charset="0"/>
            </a:endParaRPr>
          </a:p>
        </p:txBody>
      </p:sp>
      <p:pic>
        <p:nvPicPr>
          <p:cNvPr id="15" name="Picture 14" descr="Free photo Icon List Paper Form Mark Note Symbol Sign Fla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40988" y="3107499"/>
            <a:ext cx="772634" cy="772634"/>
          </a:xfrm>
          <a:prstGeom prst="rect">
            <a:avLst/>
          </a:prstGeom>
        </p:spPr>
      </p:pic>
      <p:sp>
        <p:nvSpPr>
          <p:cNvPr id="19" name="Oval 18"/>
          <p:cNvSpPr/>
          <p:nvPr/>
        </p:nvSpPr>
        <p:spPr>
          <a:xfrm>
            <a:off x="3601866" y="4470838"/>
            <a:ext cx="876129" cy="82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ommunication Icon Icons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058" y="2494453"/>
            <a:ext cx="736802" cy="576628"/>
          </a:xfrm>
          <a:prstGeom prst="rect">
            <a:avLst/>
          </a:prstGeom>
        </p:spPr>
      </p:pic>
      <p:pic>
        <p:nvPicPr>
          <p:cNvPr id="17" name="Picture 16" descr="File:Circle-icons-pencil 2.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368" y="2111811"/>
            <a:ext cx="810659" cy="810659"/>
          </a:xfrm>
          <a:prstGeom prst="rect">
            <a:avLst/>
          </a:prstGeom>
        </p:spPr>
      </p:pic>
      <p:pic>
        <p:nvPicPr>
          <p:cNvPr id="14" name="Picture 13" descr="Pen School Notes · Free vector graphic o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3710" y="4566947"/>
            <a:ext cx="589999" cy="638916"/>
          </a:xfrm>
          <a:prstGeom prst="rect">
            <a:avLst/>
          </a:prstGeom>
        </p:spPr>
      </p:pic>
    </p:spTree>
    <p:extLst>
      <p:ext uri="{BB962C8B-B14F-4D97-AF65-F5344CB8AC3E}">
        <p14:creationId xmlns:p14="http://schemas.microsoft.com/office/powerpoint/2010/main" val="182650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457291" y="8074933"/>
            <a:ext cx="654419" cy="72743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689704" y="8037540"/>
            <a:ext cx="654419" cy="727437"/>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00" y="-1"/>
            <a:ext cx="6858000" cy="9144000"/>
          </a:xfrm>
          <a:prstGeom prst="rect">
            <a:avLst/>
          </a:prstGeom>
          <a:solidFill>
            <a:schemeClr val="tx1">
              <a:lumMod val="95000"/>
              <a:lumOff val="5000"/>
            </a:schemeClr>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tx1"/>
              </a:solidFill>
              <a:latin typeface="KG Luck of the Irish"/>
              <a:cs typeface="KG Luck of the Irish"/>
            </a:endParaRPr>
          </a:p>
        </p:txBody>
      </p:sp>
      <p:sp>
        <p:nvSpPr>
          <p:cNvPr id="33" name="Rectangle 32"/>
          <p:cNvSpPr/>
          <p:nvPr/>
        </p:nvSpPr>
        <p:spPr>
          <a:xfrm>
            <a:off x="127796" y="187989"/>
            <a:ext cx="6626800" cy="8854237"/>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hangingPunct="0"/>
            <a:r>
              <a:rPr lang="en-US" dirty="0"/>
              <a:t>Define accounting terminology.</a:t>
            </a:r>
          </a:p>
          <a:p>
            <a:pPr lvl="0" hangingPunct="0"/>
            <a:r>
              <a:rPr lang="en-US" dirty="0"/>
              <a:t>Analyze and record business transactions in a manual and computerized environment.</a:t>
            </a:r>
          </a:p>
          <a:p>
            <a:pPr lvl="0" hangingPunct="0"/>
            <a:r>
              <a:rPr lang="en-US" dirty="0"/>
              <a:t>Complete the accounting cycle.</a:t>
            </a:r>
          </a:p>
          <a:p>
            <a:pPr lvl="0" hangingPunct="0"/>
            <a:r>
              <a:rPr lang="en-US" dirty="0"/>
              <a:t>Prepare financial statements.</a:t>
            </a:r>
          </a:p>
          <a:p>
            <a:pPr lvl="0" hangingPunct="0"/>
            <a:r>
              <a:rPr lang="en-US" dirty="0"/>
              <a:t>Analyze financial statements and what impact transactions have on the profitability of the company</a:t>
            </a:r>
          </a:p>
          <a:p>
            <a:pPr lvl="0" hangingPunct="0"/>
            <a:r>
              <a:rPr lang="en-US" dirty="0"/>
              <a:t>Apply accounting concepts related to cash and payroll, receivables, payables, inventory and </a:t>
            </a:r>
          </a:p>
          <a:p>
            <a:pPr hangingPunct="0"/>
            <a:r>
              <a:rPr lang="en-US" dirty="0"/>
              <a:t>      plant assets.</a:t>
            </a:r>
          </a:p>
        </p:txBody>
      </p:sp>
      <p:sp>
        <p:nvSpPr>
          <p:cNvPr id="4" name="TextBox 3"/>
          <p:cNvSpPr txBox="1"/>
          <p:nvPr/>
        </p:nvSpPr>
        <p:spPr>
          <a:xfrm rot="16200000">
            <a:off x="-998070" y="4541450"/>
            <a:ext cx="8420101" cy="276999"/>
          </a:xfrm>
          <a:prstGeom prst="rect">
            <a:avLst/>
          </a:prstGeom>
          <a:noFill/>
        </p:spPr>
        <p:txBody>
          <a:bodyPr wrap="square" rtlCol="0">
            <a:spAutoFit/>
          </a:bodyPr>
          <a:lstStyle/>
          <a:p>
            <a:r>
              <a:rPr lang="en-US" sz="1200" dirty="0" smtClean="0">
                <a:latin typeface="APBCaramelCappuccino"/>
                <a:cs typeface="APBCaramelCappuccino"/>
              </a:rPr>
              <a:t>__________________________________________________________________________________</a:t>
            </a:r>
            <a:endParaRPr lang="en-US" sz="1200" dirty="0">
              <a:latin typeface="APBCaramelCappuccino"/>
              <a:cs typeface="APBCaramelCappuccino"/>
            </a:endParaRPr>
          </a:p>
        </p:txBody>
      </p:sp>
      <p:sp>
        <p:nvSpPr>
          <p:cNvPr id="5" name="Rectangle 4"/>
          <p:cNvSpPr/>
          <p:nvPr/>
        </p:nvSpPr>
        <p:spPr>
          <a:xfrm>
            <a:off x="0" y="979964"/>
            <a:ext cx="3194174" cy="384721"/>
          </a:xfrm>
          <a:prstGeom prst="rect">
            <a:avLst/>
          </a:prstGeom>
        </p:spPr>
        <p:txBody>
          <a:bodyPr wrap="square">
            <a:spAutoFit/>
          </a:bodyPr>
          <a:lstStyle/>
          <a:p>
            <a:pPr algn="r"/>
            <a:r>
              <a:rPr lang="en-US" sz="1900" dirty="0" smtClean="0">
                <a:ln>
                  <a:solidFill>
                    <a:schemeClr val="tx1"/>
                  </a:solidFill>
                </a:ln>
                <a:latin typeface="KG Blank Space Solid" charset="0"/>
                <a:ea typeface="KG Blank Space Solid" charset="0"/>
                <a:cs typeface="KG Blank Space Solid" charset="0"/>
              </a:rPr>
              <a:t>COURSE DESCRIPTION </a:t>
            </a:r>
            <a:endParaRPr lang="en-US" sz="1900" dirty="0">
              <a:ln>
                <a:solidFill>
                  <a:schemeClr val="tx1"/>
                </a:solidFill>
              </a:ln>
              <a:latin typeface="KG Blank Space Solid" charset="0"/>
              <a:ea typeface="KG Blank Space Solid" charset="0"/>
              <a:cs typeface="KG Blank Space Solid" charset="0"/>
            </a:endParaRPr>
          </a:p>
        </p:txBody>
      </p:sp>
      <p:sp>
        <p:nvSpPr>
          <p:cNvPr id="13" name="Rectangle 12"/>
          <p:cNvSpPr/>
          <p:nvPr/>
        </p:nvSpPr>
        <p:spPr>
          <a:xfrm>
            <a:off x="3310795" y="958953"/>
            <a:ext cx="3387202" cy="384721"/>
          </a:xfrm>
          <a:prstGeom prst="rect">
            <a:avLst/>
          </a:prstGeom>
        </p:spPr>
        <p:txBody>
          <a:bodyPr wrap="square">
            <a:spAutoFit/>
          </a:bodyPr>
          <a:lstStyle/>
          <a:p>
            <a:pPr algn="ctr"/>
            <a:r>
              <a:rPr lang="en-US" sz="1900" dirty="0" smtClean="0">
                <a:ln>
                  <a:solidFill>
                    <a:schemeClr val="tx1"/>
                  </a:solidFill>
                </a:ln>
                <a:latin typeface="KG Blank Space Solid" charset="0"/>
                <a:ea typeface="KG Blank Space Solid" charset="0"/>
                <a:cs typeface="KG Blank Space Solid" charset="0"/>
              </a:rPr>
              <a:t>ABSENCES AN</a:t>
            </a:r>
            <a:r>
              <a:rPr lang="en-US" sz="1900" dirty="0">
                <a:ln>
                  <a:solidFill>
                    <a:schemeClr val="tx1"/>
                  </a:solidFill>
                </a:ln>
                <a:latin typeface="KG Blank Space Solid" charset="0"/>
                <a:ea typeface="KG Blank Space Solid" charset="0"/>
                <a:cs typeface="KG Blank Space Solid" charset="0"/>
              </a:rPr>
              <a:t>D</a:t>
            </a:r>
            <a:r>
              <a:rPr lang="en-US" sz="1900" dirty="0" smtClean="0">
                <a:ln>
                  <a:solidFill>
                    <a:schemeClr val="tx1"/>
                  </a:solidFill>
                </a:ln>
                <a:latin typeface="KG Blank Space Solid" charset="0"/>
                <a:ea typeface="KG Blank Space Solid" charset="0"/>
                <a:cs typeface="KG Blank Space Solid" charset="0"/>
              </a:rPr>
              <a:t> GRADE</a:t>
            </a:r>
            <a:r>
              <a:rPr lang="en-US" sz="1900" dirty="0">
                <a:ln>
                  <a:solidFill>
                    <a:schemeClr val="tx1"/>
                  </a:solidFill>
                </a:ln>
                <a:latin typeface="KG Blank Space Solid" charset="0"/>
                <a:ea typeface="KG Blank Space Solid" charset="0"/>
                <a:cs typeface="KG Blank Space Solid" charset="0"/>
              </a:rPr>
              <a:t>S</a:t>
            </a:r>
            <a:r>
              <a:rPr lang="en-US" sz="1900" dirty="0" smtClean="0">
                <a:ln>
                  <a:solidFill>
                    <a:schemeClr val="tx1"/>
                  </a:solidFill>
                </a:ln>
                <a:latin typeface="KG Blank Space Solid" charset="0"/>
                <a:ea typeface="KG Blank Space Solid" charset="0"/>
                <a:cs typeface="KG Blank Space Solid" charset="0"/>
              </a:rPr>
              <a:t> </a:t>
            </a:r>
            <a:endParaRPr lang="en-US" sz="1900" dirty="0">
              <a:ln>
                <a:solidFill>
                  <a:schemeClr val="tx1"/>
                </a:solidFill>
              </a:ln>
              <a:latin typeface="KG Blank Space Solid" charset="0"/>
              <a:ea typeface="KG Blank Space Solid" charset="0"/>
              <a:cs typeface="KG Blank Space Solid" charset="0"/>
            </a:endParaRPr>
          </a:p>
        </p:txBody>
      </p:sp>
      <p:sp>
        <p:nvSpPr>
          <p:cNvPr id="29" name="Rectangle 28"/>
          <p:cNvSpPr/>
          <p:nvPr/>
        </p:nvSpPr>
        <p:spPr>
          <a:xfrm>
            <a:off x="3314096" y="5685462"/>
            <a:ext cx="3440500" cy="2292935"/>
          </a:xfrm>
          <a:prstGeom prst="rect">
            <a:avLst/>
          </a:prstGeom>
        </p:spPr>
        <p:txBody>
          <a:bodyPr wrap="square">
            <a:spAutoFit/>
          </a:bodyPr>
          <a:lstStyle/>
          <a:p>
            <a:r>
              <a:rPr lang="en-US" sz="1200" dirty="0"/>
              <a:t>All phones and headphones must remain off and put up unless you are given permission to have them out</a:t>
            </a:r>
            <a:r>
              <a:rPr lang="en-US" sz="1200" dirty="0" smtClean="0"/>
              <a:t>. Please refrain from having your phones out during instructional time. Also, refer to the student handbook for a detailed cell phone policy.</a:t>
            </a:r>
          </a:p>
          <a:p>
            <a:endParaRPr lang="en-US" sz="1200" dirty="0"/>
          </a:p>
          <a:p>
            <a:r>
              <a:rPr lang="en-US" sz="1200" b="1" dirty="0" smtClean="0"/>
              <a:t>I </a:t>
            </a:r>
            <a:r>
              <a:rPr lang="en-US" sz="1200" b="1" dirty="0"/>
              <a:t>ask you to respect myself and yourself during my class.   If I ask you to put it away, please put it away!</a:t>
            </a:r>
            <a:endParaRPr lang="en-US" sz="1200" dirty="0">
              <a:latin typeface="Century Gothic" panose="020B0502020202020204" pitchFamily="34" charset="0"/>
              <a:cs typeface="Century Gothic"/>
            </a:endParaRPr>
          </a:p>
          <a:p>
            <a:endParaRPr lang="en-US" sz="1200" dirty="0" smtClean="0">
              <a:latin typeface="Century Gothic" panose="020B0502020202020204" pitchFamily="34" charset="0"/>
              <a:cs typeface="Century Gothic"/>
            </a:endParaRPr>
          </a:p>
          <a:p>
            <a:endParaRPr lang="en-US" sz="1150" dirty="0" smtClean="0">
              <a:latin typeface="Century Gothic"/>
              <a:cs typeface="Century Gothic"/>
            </a:endParaRPr>
          </a:p>
          <a:p>
            <a:endParaRPr lang="en-US" sz="1150" dirty="0" smtClean="0">
              <a:latin typeface="Century Gothic"/>
              <a:cs typeface="Century Gothic"/>
            </a:endParaRPr>
          </a:p>
        </p:txBody>
      </p:sp>
      <p:sp>
        <p:nvSpPr>
          <p:cNvPr id="27" name="Rectangle 26"/>
          <p:cNvSpPr/>
          <p:nvPr/>
        </p:nvSpPr>
        <p:spPr>
          <a:xfrm>
            <a:off x="3314096" y="5126370"/>
            <a:ext cx="3450976" cy="430887"/>
          </a:xfrm>
          <a:prstGeom prst="rect">
            <a:avLst/>
          </a:prstGeom>
        </p:spPr>
        <p:txBody>
          <a:bodyPr wrap="square">
            <a:spAutoFit/>
          </a:bodyPr>
          <a:lstStyle/>
          <a:p>
            <a:pPr algn="ctr"/>
            <a:r>
              <a:rPr lang="en-US" sz="2200" dirty="0" smtClean="0">
                <a:ln>
                  <a:solidFill>
                    <a:schemeClr val="tx1"/>
                  </a:solidFill>
                </a:ln>
                <a:latin typeface="KG Blank Space Solid" charset="0"/>
                <a:ea typeface="KG Blank Space Solid" charset="0"/>
                <a:cs typeface="KG Blank Space Solid" charset="0"/>
              </a:rPr>
              <a:t>ELECTRONIC DEVICES </a:t>
            </a:r>
            <a:endParaRPr lang="en-US" sz="2200" dirty="0">
              <a:ln>
                <a:solidFill>
                  <a:schemeClr val="tx1"/>
                </a:solidFill>
              </a:ln>
              <a:latin typeface="KG Blank Space Solid" charset="0"/>
              <a:ea typeface="KG Blank Space Solid" charset="0"/>
              <a:cs typeface="KG Blank Space Solid" charset="0"/>
            </a:endParaRPr>
          </a:p>
        </p:txBody>
      </p:sp>
      <p:sp>
        <p:nvSpPr>
          <p:cNvPr id="34" name="TextBox 33"/>
          <p:cNvSpPr txBox="1"/>
          <p:nvPr/>
        </p:nvSpPr>
        <p:spPr>
          <a:xfrm>
            <a:off x="19083" y="218628"/>
            <a:ext cx="6639500" cy="430887"/>
          </a:xfrm>
          <a:prstGeom prst="rect">
            <a:avLst/>
          </a:prstGeom>
          <a:noFill/>
        </p:spPr>
        <p:txBody>
          <a:bodyPr wrap="square" rtlCol="0">
            <a:spAutoFit/>
          </a:bodyPr>
          <a:lstStyle/>
          <a:p>
            <a:pPr algn="ctr"/>
            <a:r>
              <a:rPr lang="en-US" sz="2200" b="1" dirty="0" smtClean="0">
                <a:latin typeface="Better Together Demo" charset="0"/>
                <a:ea typeface="Better Together Demo" charset="0"/>
                <a:cs typeface="Better Together Demo" charset="0"/>
              </a:rPr>
              <a:t>Accounting </a:t>
            </a:r>
            <a:endParaRPr lang="en-US" sz="2200" b="1" dirty="0">
              <a:latin typeface="Better Together Demo" charset="0"/>
              <a:ea typeface="Better Together Demo" charset="0"/>
              <a:cs typeface="Better Together Demo" charset="0"/>
            </a:endParaRPr>
          </a:p>
        </p:txBody>
      </p:sp>
      <p:sp>
        <p:nvSpPr>
          <p:cNvPr id="2" name="TextBox 1"/>
          <p:cNvSpPr txBox="1"/>
          <p:nvPr/>
        </p:nvSpPr>
        <p:spPr>
          <a:xfrm>
            <a:off x="252510" y="1458680"/>
            <a:ext cx="3002763" cy="261610"/>
          </a:xfrm>
          <a:prstGeom prst="rect">
            <a:avLst/>
          </a:prstGeom>
          <a:noFill/>
        </p:spPr>
        <p:txBody>
          <a:bodyPr wrap="square" rtlCol="0">
            <a:spAutoFit/>
          </a:bodyPr>
          <a:lstStyle/>
          <a:p>
            <a:endParaRPr lang="en-US" sz="1100" dirty="0">
              <a:latin typeface="Century Gothic" panose="020B0502020202020204" pitchFamily="34" charset="0"/>
            </a:endParaRPr>
          </a:p>
        </p:txBody>
      </p:sp>
      <p:pic>
        <p:nvPicPr>
          <p:cNvPr id="3" name="Picture 2" descr="Iphone Cell Phone Apple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472" y="8037540"/>
            <a:ext cx="440059" cy="821000"/>
          </a:xfrm>
          <a:prstGeom prst="rect">
            <a:avLst/>
          </a:prstGeom>
        </p:spPr>
      </p:pic>
      <p:sp>
        <p:nvSpPr>
          <p:cNvPr id="7" name="TextBox 6"/>
          <p:cNvSpPr txBox="1"/>
          <p:nvPr/>
        </p:nvSpPr>
        <p:spPr>
          <a:xfrm>
            <a:off x="252510" y="3972063"/>
            <a:ext cx="2820971" cy="707886"/>
          </a:xfrm>
          <a:prstGeom prst="rect">
            <a:avLst/>
          </a:prstGeom>
          <a:noFill/>
        </p:spPr>
        <p:txBody>
          <a:bodyPr wrap="square" rtlCol="0">
            <a:spAutoFit/>
          </a:bodyPr>
          <a:lstStyle/>
          <a:p>
            <a:pPr algn="ctr"/>
            <a:r>
              <a:rPr lang="en-US" sz="2000" b="1" dirty="0" smtClean="0">
                <a:latin typeface="KG Blank Space Solid" panose="02000000000000000000" pitchFamily="2" charset="0"/>
              </a:rPr>
              <a:t>CHEATING &amp; PLAGIARISM</a:t>
            </a:r>
            <a:endParaRPr lang="en-US" sz="2000" b="1" dirty="0">
              <a:latin typeface="KG Blank Space Solid" panose="02000000000000000000" pitchFamily="2" charset="0"/>
            </a:endParaRPr>
          </a:p>
        </p:txBody>
      </p:sp>
      <p:sp>
        <p:nvSpPr>
          <p:cNvPr id="8" name="TextBox 7"/>
          <p:cNvSpPr txBox="1"/>
          <p:nvPr/>
        </p:nvSpPr>
        <p:spPr>
          <a:xfrm>
            <a:off x="232651" y="4734192"/>
            <a:ext cx="3022622" cy="1615827"/>
          </a:xfrm>
          <a:prstGeom prst="rect">
            <a:avLst/>
          </a:prstGeom>
          <a:noFill/>
        </p:spPr>
        <p:txBody>
          <a:bodyPr wrap="square" rtlCol="0">
            <a:spAutoFit/>
          </a:bodyPr>
          <a:lstStyle/>
          <a:p>
            <a:r>
              <a:rPr lang="en-US" sz="1100" dirty="0" smtClean="0">
                <a:latin typeface="Century Gothic" panose="020B0502020202020204" pitchFamily="34" charset="0"/>
              </a:rPr>
              <a:t>Cheating &amp; plagiarism will NOT be tolerated. Students will automatically receive a zero on the assignment. This includes students who assist in the cheating.  Parents will be notified and administrators will be informed if deemed necessary. For more information on this topic, please refer to the student handbook.</a:t>
            </a:r>
            <a:endParaRPr lang="en-US" sz="1100" dirty="0">
              <a:latin typeface="Century Gothic" panose="020B0502020202020204" pitchFamily="34" charset="0"/>
            </a:endParaRPr>
          </a:p>
        </p:txBody>
      </p:sp>
      <p:sp>
        <p:nvSpPr>
          <p:cNvPr id="9" name="TextBox 8"/>
          <p:cNvSpPr txBox="1"/>
          <p:nvPr/>
        </p:nvSpPr>
        <p:spPr>
          <a:xfrm>
            <a:off x="346373" y="6444014"/>
            <a:ext cx="2508531" cy="400110"/>
          </a:xfrm>
          <a:prstGeom prst="rect">
            <a:avLst/>
          </a:prstGeom>
          <a:noFill/>
        </p:spPr>
        <p:txBody>
          <a:bodyPr wrap="square" rtlCol="0">
            <a:spAutoFit/>
          </a:bodyPr>
          <a:lstStyle/>
          <a:p>
            <a:pPr algn="ctr"/>
            <a:r>
              <a:rPr lang="en-US" sz="2000" b="1" dirty="0" smtClean="0">
                <a:latin typeface="KG Blank Space Solid" panose="02000000000000000000" pitchFamily="2" charset="0"/>
              </a:rPr>
              <a:t>FBLA</a:t>
            </a:r>
            <a:endParaRPr lang="en-US" sz="2000" b="1" dirty="0">
              <a:latin typeface="KG Blank Space Solid" panose="02000000000000000000" pitchFamily="2" charset="0"/>
            </a:endParaRPr>
          </a:p>
        </p:txBody>
      </p:sp>
      <p:sp>
        <p:nvSpPr>
          <p:cNvPr id="11" name="TextBox 10"/>
          <p:cNvSpPr txBox="1"/>
          <p:nvPr/>
        </p:nvSpPr>
        <p:spPr>
          <a:xfrm>
            <a:off x="286010" y="6928708"/>
            <a:ext cx="2936082" cy="769441"/>
          </a:xfrm>
          <a:prstGeom prst="rect">
            <a:avLst/>
          </a:prstGeom>
          <a:noFill/>
        </p:spPr>
        <p:txBody>
          <a:bodyPr wrap="square" rtlCol="0">
            <a:spAutoFit/>
          </a:bodyPr>
          <a:lstStyle/>
          <a:p>
            <a:r>
              <a:rPr lang="en-US" sz="1100" dirty="0" smtClean="0">
                <a:latin typeface="Century Gothic" panose="020B0502020202020204" pitchFamily="34" charset="0"/>
              </a:rPr>
              <a:t>I encourage all of you to join FBLA. FBLA prepares you for college and careers by helping develop leadership skills. </a:t>
            </a:r>
            <a:r>
              <a:rPr lang="en-US" sz="1100" dirty="0">
                <a:latin typeface="Century Gothic" panose="020B0502020202020204" pitchFamily="34" charset="0"/>
              </a:rPr>
              <a:t> </a:t>
            </a:r>
            <a:endParaRPr lang="en-US" sz="1100" dirty="0" smtClean="0">
              <a:latin typeface="Century Gothic" panose="020B0502020202020204" pitchFamily="34" charset="0"/>
            </a:endParaRPr>
          </a:p>
          <a:p>
            <a:endParaRPr lang="en-US" sz="1100" dirty="0" smtClean="0">
              <a:latin typeface="Century Gothic" panose="020B0502020202020204" pitchFamily="34" charset="0"/>
            </a:endParaRPr>
          </a:p>
        </p:txBody>
      </p:sp>
      <p:sp>
        <p:nvSpPr>
          <p:cNvPr id="6" name="TextBox 5"/>
          <p:cNvSpPr txBox="1"/>
          <p:nvPr/>
        </p:nvSpPr>
        <p:spPr>
          <a:xfrm>
            <a:off x="210824" y="1458680"/>
            <a:ext cx="3149304" cy="1446550"/>
          </a:xfrm>
          <a:prstGeom prst="rect">
            <a:avLst/>
          </a:prstGeom>
          <a:noFill/>
        </p:spPr>
        <p:txBody>
          <a:bodyPr wrap="square" rtlCol="0">
            <a:spAutoFit/>
          </a:bodyPr>
          <a:lstStyle/>
          <a:p>
            <a:pPr lvl="0" hangingPunct="0"/>
            <a:r>
              <a:rPr lang="en-US" sz="1100" dirty="0">
                <a:latin typeface="Century Gothic" panose="020B0502020202020204" pitchFamily="34" charset="0"/>
              </a:rPr>
              <a:t>Define accounting terminology.</a:t>
            </a:r>
          </a:p>
          <a:p>
            <a:pPr lvl="0" hangingPunct="0"/>
            <a:r>
              <a:rPr lang="en-US" sz="1100" dirty="0">
                <a:latin typeface="Century Gothic" panose="020B0502020202020204" pitchFamily="34" charset="0"/>
              </a:rPr>
              <a:t>Analyze and record business transactions in a manual and computerized environment.</a:t>
            </a:r>
          </a:p>
          <a:p>
            <a:pPr lvl="0" hangingPunct="0"/>
            <a:r>
              <a:rPr lang="en-US" sz="1100" dirty="0">
                <a:latin typeface="Century Gothic" panose="020B0502020202020204" pitchFamily="34" charset="0"/>
              </a:rPr>
              <a:t>Complete the accounting cycle.</a:t>
            </a:r>
          </a:p>
          <a:p>
            <a:pPr lvl="0" hangingPunct="0"/>
            <a:r>
              <a:rPr lang="en-US" sz="1100" dirty="0">
                <a:latin typeface="Century Gothic" panose="020B0502020202020204" pitchFamily="34" charset="0"/>
              </a:rPr>
              <a:t>Prepare financial statements.</a:t>
            </a:r>
          </a:p>
          <a:p>
            <a:pPr lvl="0" hangingPunct="0"/>
            <a:r>
              <a:rPr lang="en-US" sz="1100" dirty="0">
                <a:latin typeface="Century Gothic" panose="020B0502020202020204" pitchFamily="34" charset="0"/>
              </a:rPr>
              <a:t>Analyze financial statements and what impact transactions have on the profitability of the </a:t>
            </a:r>
            <a:r>
              <a:rPr lang="en-US" sz="1100" dirty="0" smtClean="0">
                <a:latin typeface="Century Gothic" panose="020B0502020202020204" pitchFamily="34" charset="0"/>
              </a:rPr>
              <a:t>company.</a:t>
            </a:r>
            <a:endParaRPr lang="en-US" sz="1100" dirty="0">
              <a:latin typeface="Century Gothic" panose="020B0502020202020204" pitchFamily="34" charset="0"/>
            </a:endParaRPr>
          </a:p>
        </p:txBody>
      </p:sp>
      <p:sp>
        <p:nvSpPr>
          <p:cNvPr id="21" name="Oval 20"/>
          <p:cNvSpPr/>
          <p:nvPr/>
        </p:nvSpPr>
        <p:spPr>
          <a:xfrm>
            <a:off x="1220933" y="3015307"/>
            <a:ext cx="884124" cy="814660"/>
          </a:xfrm>
          <a:prstGeom prst="ellipse">
            <a:avLst/>
          </a:prstGeom>
          <a:gradFill flip="none" rotWithShape="1">
            <a:gsLst>
              <a:gs pos="0">
                <a:srgbClr val="3AC0CE">
                  <a:tint val="66000"/>
                  <a:satMod val="160000"/>
                </a:srgbClr>
              </a:gs>
              <a:gs pos="50000">
                <a:srgbClr val="3AC0CE">
                  <a:tint val="44500"/>
                  <a:satMod val="160000"/>
                </a:srgbClr>
              </a:gs>
              <a:gs pos="100000">
                <a:srgbClr val="3AC0CE">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914" y="3121890"/>
            <a:ext cx="646000" cy="646000"/>
          </a:xfrm>
          <a:prstGeom prst="rect">
            <a:avLst/>
          </a:prstGeom>
        </p:spPr>
      </p:pic>
      <p:sp>
        <p:nvSpPr>
          <p:cNvPr id="25" name="Rounded Rectangle 24"/>
          <p:cNvSpPr/>
          <p:nvPr/>
        </p:nvSpPr>
        <p:spPr>
          <a:xfrm>
            <a:off x="4516194" y="4208280"/>
            <a:ext cx="654419" cy="72743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374" y="4267839"/>
            <a:ext cx="588061" cy="588061"/>
          </a:xfrm>
          <a:prstGeom prst="rect">
            <a:avLst/>
          </a:prstGeom>
        </p:spPr>
      </p:pic>
      <p:sp>
        <p:nvSpPr>
          <p:cNvPr id="10" name="Rectangle 9"/>
          <p:cNvSpPr/>
          <p:nvPr/>
        </p:nvSpPr>
        <p:spPr>
          <a:xfrm>
            <a:off x="3370872" y="1425431"/>
            <a:ext cx="3405552" cy="3054682"/>
          </a:xfrm>
          <a:prstGeom prst="rect">
            <a:avLst/>
          </a:prstGeom>
        </p:spPr>
        <p:txBody>
          <a:bodyPr wrap="square">
            <a:spAutoFit/>
          </a:bodyPr>
          <a:lstStyle/>
          <a:p>
            <a:pPr hangingPunct="0"/>
            <a:r>
              <a:rPr lang="en-US" sz="1100" dirty="0" smtClean="0">
                <a:latin typeface="Century Gothic" panose="020B0502020202020204" pitchFamily="34" charset="0"/>
              </a:rPr>
              <a:t>It is your responsibility to find out what you missed when you are absent. Please check with teacher, classmates, Google Classroom and </a:t>
            </a:r>
            <a:r>
              <a:rPr lang="en-US" sz="1100" dirty="0" err="1" smtClean="0">
                <a:latin typeface="Century Gothic" panose="020B0502020202020204" pitchFamily="34" charset="0"/>
              </a:rPr>
              <a:t>PowerSchools</a:t>
            </a:r>
            <a:r>
              <a:rPr lang="en-US" sz="1100" dirty="0" smtClean="0">
                <a:latin typeface="Century Gothic" panose="020B0502020202020204" pitchFamily="34" charset="0"/>
              </a:rPr>
              <a:t> to see what assignments you missed.</a:t>
            </a:r>
          </a:p>
          <a:p>
            <a:pPr hangingPunct="0"/>
            <a:endParaRPr lang="en-US" sz="1100" dirty="0">
              <a:latin typeface="Century Gothic" panose="020B0502020202020204" pitchFamily="34" charset="0"/>
            </a:endParaRPr>
          </a:p>
          <a:p>
            <a:r>
              <a:rPr lang="en-US" sz="1150" dirty="0">
                <a:latin typeface="Century Gothic"/>
                <a:cs typeface="Century Gothic"/>
              </a:rPr>
              <a:t>Normally, missed work would have to be made up according to the student handbook. In these times of COVID and possible quarantine, we will be more flexible with missed work. Please check with me and we will work something out. I do not want you to be stressed about this but I do want you to make an effort to make up as much as possible. </a:t>
            </a:r>
          </a:p>
          <a:p>
            <a:endParaRPr lang="en-US" sz="1150" dirty="0" smtClean="0">
              <a:latin typeface="Century Gothic"/>
              <a:cs typeface="Century Gothic"/>
            </a:endParaRPr>
          </a:p>
          <a:p>
            <a:endParaRPr lang="en-US" sz="1150" dirty="0" smtClean="0">
              <a:latin typeface="Century Gothic"/>
              <a:cs typeface="Century Gothic"/>
            </a:endParaRP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244" y="7805056"/>
            <a:ext cx="1115004" cy="888605"/>
          </a:xfrm>
          <a:prstGeom prst="rect">
            <a:avLst/>
          </a:prstGeom>
        </p:spPr>
      </p:pic>
    </p:spTree>
    <p:extLst>
      <p:ext uri="{BB962C8B-B14F-4D97-AF65-F5344CB8AC3E}">
        <p14:creationId xmlns:p14="http://schemas.microsoft.com/office/powerpoint/2010/main" val="1154735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739" y="954157"/>
            <a:ext cx="5059018" cy="4247317"/>
          </a:xfrm>
          <a:prstGeom prst="rect">
            <a:avLst/>
          </a:prstGeom>
          <a:noFill/>
        </p:spPr>
        <p:txBody>
          <a:bodyPr wrap="square" rtlCol="0">
            <a:spAutoFit/>
          </a:bodyPr>
          <a:lstStyle/>
          <a:p>
            <a:pPr hangingPunct="0"/>
            <a:r>
              <a:rPr lang="en-US" b="1" dirty="0"/>
              <a:t>Have signed and returned by Monday, August 30, 2021 for a grade of 10 points.</a:t>
            </a:r>
            <a:endParaRPr lang="en-US" dirty="0"/>
          </a:p>
          <a:p>
            <a:pPr hangingPunct="0"/>
            <a:r>
              <a:rPr lang="en-US" b="1" dirty="0"/>
              <a:t> </a:t>
            </a:r>
            <a:endParaRPr lang="en-US" dirty="0"/>
          </a:p>
          <a:p>
            <a:pPr hangingPunct="0"/>
            <a:r>
              <a:rPr lang="en-US" dirty="0"/>
              <a:t>I have read the course syllabus, classroom rules and procedures for </a:t>
            </a:r>
            <a:r>
              <a:rPr lang="en-US" dirty="0" smtClean="0"/>
              <a:t>Accounting </a:t>
            </a:r>
            <a:r>
              <a:rPr lang="en-US" dirty="0"/>
              <a:t>and I understand the expectations, grading and requirements for this course</a:t>
            </a:r>
          </a:p>
          <a:p>
            <a:pPr hangingPunct="0"/>
            <a:r>
              <a:rPr lang="en-US" dirty="0"/>
              <a:t> </a:t>
            </a:r>
          </a:p>
          <a:p>
            <a:pPr hangingPunct="0"/>
            <a:r>
              <a:rPr lang="en-US" dirty="0"/>
              <a:t>Parent Signature:  __________________________________</a:t>
            </a:r>
          </a:p>
          <a:p>
            <a:pPr hangingPunct="0"/>
            <a:r>
              <a:rPr lang="en-US" dirty="0"/>
              <a:t> </a:t>
            </a:r>
          </a:p>
          <a:p>
            <a:pPr hangingPunct="0"/>
            <a:r>
              <a:rPr lang="en-US" dirty="0"/>
              <a:t>Student Signature:  _________________________________</a:t>
            </a:r>
          </a:p>
          <a:p>
            <a:pPr hangingPunct="0"/>
            <a:r>
              <a:rPr lang="en-US" dirty="0"/>
              <a:t> </a:t>
            </a:r>
          </a:p>
          <a:p>
            <a:endParaRPr lang="en-US" dirty="0"/>
          </a:p>
        </p:txBody>
      </p:sp>
    </p:spTree>
    <p:extLst>
      <p:ext uri="{BB962C8B-B14F-4D97-AF65-F5344CB8AC3E}">
        <p14:creationId xmlns:p14="http://schemas.microsoft.com/office/powerpoint/2010/main" val="2049616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A78499C-EF91-A644-B185-E47CAA78E3E6}" vid="{84FB62D9-28E8-4D47-80AE-A44B24CFFD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TPT up</Template>
  <TotalTime>48248</TotalTime>
  <Words>659</Words>
  <Application>Microsoft Office PowerPoint</Application>
  <PresentationFormat>Letter Paper (8.5x11 in)</PresentationFormat>
  <Paragraphs>111</Paragraphs>
  <Slides>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APBCaramelCappuccino</vt:lpstr>
      <vt:lpstr>Arial</vt:lpstr>
      <vt:lpstr>Better Together Demo</vt:lpstr>
      <vt:lpstr>Calibri</vt:lpstr>
      <vt:lpstr>Calibri Light</vt:lpstr>
      <vt:lpstr>Century Gothic</vt:lpstr>
      <vt:lpstr>KG A Little Swag</vt:lpstr>
      <vt:lpstr>KG Blank Space Solid</vt:lpstr>
      <vt:lpstr>KG Luck of the Irish</vt:lpstr>
      <vt:lpstr>PBCoffeeBeforeTalkie</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Cahill</dc:creator>
  <cp:lastModifiedBy>Robin F. Whitsel</cp:lastModifiedBy>
  <cp:revision>33</cp:revision>
  <cp:lastPrinted>2021-08-24T15:45:44Z</cp:lastPrinted>
  <dcterms:created xsi:type="dcterms:W3CDTF">2019-06-10T18:07:50Z</dcterms:created>
  <dcterms:modified xsi:type="dcterms:W3CDTF">2021-09-17T13:39:54Z</dcterms:modified>
</cp:coreProperties>
</file>